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5" r:id="rId3"/>
    <p:sldId id="274" r:id="rId4"/>
    <p:sldId id="294" r:id="rId5"/>
    <p:sldId id="295" r:id="rId6"/>
    <p:sldId id="296" r:id="rId7"/>
    <p:sldId id="260" r:id="rId8"/>
    <p:sldId id="258" r:id="rId9"/>
    <p:sldId id="261" r:id="rId10"/>
    <p:sldId id="262" r:id="rId11"/>
    <p:sldId id="263" r:id="rId12"/>
    <p:sldId id="268" r:id="rId13"/>
    <p:sldId id="264" r:id="rId14"/>
    <p:sldId id="265" r:id="rId15"/>
    <p:sldId id="273" r:id="rId16"/>
    <p:sldId id="269" r:id="rId17"/>
    <p:sldId id="271" r:id="rId18"/>
    <p:sldId id="289" r:id="rId19"/>
    <p:sldId id="272" r:id="rId20"/>
    <p:sldId id="277" r:id="rId21"/>
    <p:sldId id="280" r:id="rId22"/>
    <p:sldId id="281" r:id="rId23"/>
    <p:sldId id="283" r:id="rId24"/>
    <p:sldId id="284" r:id="rId25"/>
    <p:sldId id="286" r:id="rId26"/>
    <p:sldId id="287" r:id="rId27"/>
    <p:sldId id="288" r:id="rId28"/>
    <p:sldId id="278" r:id="rId29"/>
    <p:sldId id="290" r:id="rId30"/>
    <p:sldId id="279" r:id="rId31"/>
    <p:sldId id="276" r:id="rId32"/>
    <p:sldId id="299" r:id="rId33"/>
    <p:sldId id="297" r:id="rId34"/>
    <p:sldId id="293" r:id="rId35"/>
    <p:sldId id="291" r:id="rId36"/>
    <p:sldId id="292" r:id="rId37"/>
    <p:sldId id="298" r:id="rId38"/>
    <p:sldId id="270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0" autoAdjust="0"/>
    <p:restoredTop sz="93661" autoAdjust="0"/>
  </p:normalViewPr>
  <p:slideViewPr>
    <p:cSldViewPr snapToGrid="0">
      <p:cViewPr varScale="1">
        <p:scale>
          <a:sx n="65" d="100"/>
          <a:sy n="65" d="100"/>
        </p:scale>
        <p:origin x="724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federation.ffvl.fr/pages/environnement-parcs-nationaux" TargetMode="External"/><Relationship Id="rId2" Type="http://schemas.openxmlformats.org/officeDocument/2006/relationships/hyperlink" Target="https://federation.ffvl.fr/espace-aerien-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arapente.ffvl.fr/harmonie-rapaces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ia.aviation-civile.gouv.fr/documents/htmlshow?F=dvd/eaip_30_dec_2021/FRANCE/home.Html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eoportail.gouv.fr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ata.gouv.fr/fr/datasets/cartographies-aeriennes-dediees-a-la-pratique-du-vol-libre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pascal.bazile.free.fr/paraglidingFolder/divers/GPS/OpenAir-Format/#content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airspace.xcontest.org/app/about" TargetMode="External"/><Relationship Id="rId2" Type="http://schemas.openxmlformats.org/officeDocument/2006/relationships/hyperlink" Target="https://airspace.xcontest.org/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8770F2A-1A66-F610-28DB-530F90279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918"/>
            <a:ext cx="12192000" cy="685938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65A88B6-8487-EC08-118B-B9A059D4E2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LA CARTO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A0F1C03-5260-1AB6-84D2-3D92BB46AA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LES ESPACES AERIENS</a:t>
            </a:r>
          </a:p>
          <a:p>
            <a:endParaRPr lang="fr-FR" sz="3200" dirty="0">
              <a:solidFill>
                <a:schemeClr val="bg1"/>
              </a:solidFill>
            </a:endParaRPr>
          </a:p>
          <a:p>
            <a:r>
              <a:rPr lang="fr-FR" sz="3200" dirty="0">
                <a:solidFill>
                  <a:schemeClr val="bg1"/>
                </a:solidFill>
              </a:rPr>
              <a:t>3 avril 2024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2720630-7429-B067-C73B-7D8FE86BD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5210" y="4296610"/>
            <a:ext cx="2271830" cy="227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122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EA96D1-AF53-D1C4-AEEC-20DFC3C2F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25B5336-44A1-BF5B-08F7-CE93B89A8F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3186" y="189000"/>
            <a:ext cx="10565628" cy="6480000"/>
          </a:xfrm>
        </p:spPr>
      </p:pic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D6157C3B-B7C7-7FF8-557B-F2F9AF8FC3D3}"/>
              </a:ext>
            </a:extLst>
          </p:cNvPr>
          <p:cNvSpPr txBox="1">
            <a:spLocks/>
          </p:cNvSpPr>
          <p:nvPr/>
        </p:nvSpPr>
        <p:spPr>
          <a:xfrm>
            <a:off x="1" y="-35572"/>
            <a:ext cx="181896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sp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/>
              <a:t>TMA</a:t>
            </a:r>
          </a:p>
        </p:txBody>
      </p:sp>
    </p:spTree>
    <p:extLst>
      <p:ext uri="{BB962C8B-B14F-4D97-AF65-F5344CB8AC3E}">
        <p14:creationId xmlns:p14="http://schemas.microsoft.com/office/powerpoint/2010/main" val="1536564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FEB27B3-AB46-FC40-DA5D-658E4DFFD9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2722" y="189000"/>
            <a:ext cx="10246556" cy="6480000"/>
          </a:xfrm>
        </p:spPr>
      </p:pic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830342C9-4143-6B0C-3A33-EB5AA5835CCA}"/>
              </a:ext>
            </a:extLst>
          </p:cNvPr>
          <p:cNvSpPr txBox="1">
            <a:spLocks/>
          </p:cNvSpPr>
          <p:nvPr/>
        </p:nvSpPr>
        <p:spPr>
          <a:xfrm>
            <a:off x="0" y="-35572"/>
            <a:ext cx="231648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sp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/>
              <a:t>Airway</a:t>
            </a:r>
          </a:p>
        </p:txBody>
      </p:sp>
    </p:spTree>
    <p:extLst>
      <p:ext uri="{BB962C8B-B14F-4D97-AF65-F5344CB8AC3E}">
        <p14:creationId xmlns:p14="http://schemas.microsoft.com/office/powerpoint/2010/main" val="2596899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E60ECA0D-8E8A-C133-7495-EEFE62BEB9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25" t="1199"/>
          <a:stretch/>
        </p:blipFill>
        <p:spPr>
          <a:xfrm>
            <a:off x="254000" y="629920"/>
            <a:ext cx="11746000" cy="5333747"/>
          </a:xfrm>
          <a:prstGeom prst="rect">
            <a:avLst/>
          </a:prstGeom>
        </p:spPr>
      </p:pic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18D4F1F1-8FC0-27FA-6C3A-A524E7A965DC}"/>
              </a:ext>
            </a:extLst>
          </p:cNvPr>
          <p:cNvSpPr txBox="1">
            <a:spLocks/>
          </p:cNvSpPr>
          <p:nvPr/>
        </p:nvSpPr>
        <p:spPr>
          <a:xfrm>
            <a:off x="0" y="-35572"/>
            <a:ext cx="544707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sp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/>
              <a:t>Espace aérien en 3D</a:t>
            </a:r>
          </a:p>
        </p:txBody>
      </p:sp>
    </p:spTree>
    <p:extLst>
      <p:ext uri="{BB962C8B-B14F-4D97-AF65-F5344CB8AC3E}">
        <p14:creationId xmlns:p14="http://schemas.microsoft.com/office/powerpoint/2010/main" val="275595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5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ce réservé du contenu 14">
            <a:extLst>
              <a:ext uri="{FF2B5EF4-FFF2-40B4-BE49-F238E27FC236}">
                <a16:creationId xmlns:a16="http://schemas.microsoft.com/office/drawing/2014/main" id="{BF4F3528-950B-F068-F306-5B42C0E402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6288" y="189000"/>
            <a:ext cx="9199425" cy="6480000"/>
          </a:xfrm>
        </p:spPr>
      </p:pic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3115AC4C-C434-AE04-C312-42D2EEB7B4E4}"/>
              </a:ext>
            </a:extLst>
          </p:cNvPr>
          <p:cNvSpPr txBox="1">
            <a:spLocks/>
          </p:cNvSpPr>
          <p:nvPr/>
        </p:nvSpPr>
        <p:spPr>
          <a:xfrm>
            <a:off x="0" y="-35572"/>
            <a:ext cx="544707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sp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/>
              <a:t>Espace aérien en 3D</a:t>
            </a:r>
          </a:p>
        </p:txBody>
      </p:sp>
    </p:spTree>
    <p:extLst>
      <p:ext uri="{BB962C8B-B14F-4D97-AF65-F5344CB8AC3E}">
        <p14:creationId xmlns:p14="http://schemas.microsoft.com/office/powerpoint/2010/main" val="3005803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du contenu 13">
            <a:extLst>
              <a:ext uri="{FF2B5EF4-FFF2-40B4-BE49-F238E27FC236}">
                <a16:creationId xmlns:a16="http://schemas.microsoft.com/office/drawing/2014/main" id="{6E590C35-13FF-3BBB-AFF8-AB58048524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937" t="3304" r="10415" b="5656"/>
          <a:stretch/>
        </p:blipFill>
        <p:spPr>
          <a:xfrm>
            <a:off x="1633500" y="369000"/>
            <a:ext cx="8925001" cy="6120000"/>
          </a:xfrm>
          <a:prstGeom prst="rect">
            <a:avLst/>
          </a:prstGeom>
        </p:spPr>
      </p:pic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96F759CE-F6AB-3B6E-DADE-9C2BEC0054D9}"/>
              </a:ext>
            </a:extLst>
          </p:cNvPr>
          <p:cNvSpPr txBox="1">
            <a:spLocks/>
          </p:cNvSpPr>
          <p:nvPr/>
        </p:nvSpPr>
        <p:spPr>
          <a:xfrm>
            <a:off x="0" y="-36663"/>
            <a:ext cx="5673213" cy="6485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0000" tIns="46800" rIns="90000" bIns="46800" rtlCol="0" anchor="ctr">
            <a:sp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/>
              <a:t>Type d’espace aérien</a:t>
            </a:r>
          </a:p>
        </p:txBody>
      </p:sp>
      <p:sp>
        <p:nvSpPr>
          <p:cNvPr id="17" name="Émoticône 16">
            <a:extLst>
              <a:ext uri="{FF2B5EF4-FFF2-40B4-BE49-F238E27FC236}">
                <a16:creationId xmlns:a16="http://schemas.microsoft.com/office/drawing/2014/main" id="{47483398-1582-8C05-7231-DB9CC327AB63}"/>
              </a:ext>
            </a:extLst>
          </p:cNvPr>
          <p:cNvSpPr/>
          <p:nvPr/>
        </p:nvSpPr>
        <p:spPr>
          <a:xfrm>
            <a:off x="5116650" y="4582983"/>
            <a:ext cx="2781480" cy="1817817"/>
          </a:xfrm>
          <a:prstGeom prst="smileyFace">
            <a:avLst/>
          </a:prstGeom>
          <a:solidFill>
            <a:schemeClr val="accent4">
              <a:alpha val="90000"/>
            </a:schemeClr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7A85462-39CE-987B-AF5B-270386CB5C1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3474720" y="4582984"/>
            <a:ext cx="6766560" cy="1815902"/>
          </a:xfrm>
          <a:prstGeom prst="rect">
            <a:avLst/>
          </a:prstGeom>
        </p:spPr>
      </p:pic>
      <p:sp>
        <p:nvSpPr>
          <p:cNvPr id="16" name="Interdiction 15">
            <a:extLst>
              <a:ext uri="{FF2B5EF4-FFF2-40B4-BE49-F238E27FC236}">
                <a16:creationId xmlns:a16="http://schemas.microsoft.com/office/drawing/2014/main" id="{46B03B48-8507-3FDB-C782-69A16AD54893}"/>
              </a:ext>
            </a:extLst>
          </p:cNvPr>
          <p:cNvSpPr/>
          <p:nvPr/>
        </p:nvSpPr>
        <p:spPr>
          <a:xfrm>
            <a:off x="4549943" y="524387"/>
            <a:ext cx="4021394" cy="3854245"/>
          </a:xfrm>
          <a:prstGeom prst="noSmoking">
            <a:avLst/>
          </a:prstGeom>
          <a:solidFill>
            <a:srgbClr val="FF0000">
              <a:alpha val="90000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56C3046-1E2B-4470-D52F-BFD59F9239CB}"/>
              </a:ext>
            </a:extLst>
          </p:cNvPr>
          <p:cNvSpPr txBox="1"/>
          <p:nvPr/>
        </p:nvSpPr>
        <p:spPr>
          <a:xfrm>
            <a:off x="3486150" y="4581069"/>
            <a:ext cx="6766560" cy="1815903"/>
          </a:xfrm>
          <a:prstGeom prst="rect">
            <a:avLst/>
          </a:prstGeom>
          <a:solidFill>
            <a:srgbClr val="92D050">
              <a:alpha val="50000"/>
            </a:srgbClr>
          </a:solidFill>
          <a:ln w="19050">
            <a:solidFill>
              <a:schemeClr val="bg1"/>
            </a:solidFill>
          </a:ln>
        </p:spPr>
        <p:txBody>
          <a:bodyPr wrap="square" rtlCol="0">
            <a:noAutofit/>
          </a:bodyPr>
          <a:lstStyle/>
          <a:p>
            <a:endParaRPr lang="fr-FR" sz="3200" b="1" dirty="0">
              <a:solidFill>
                <a:schemeClr val="bg1"/>
              </a:solidFill>
            </a:endParaRPr>
          </a:p>
          <a:p>
            <a:r>
              <a:rPr lang="fr-FR" sz="3200" b="1" dirty="0">
                <a:solidFill>
                  <a:schemeClr val="bg1"/>
                </a:solidFill>
              </a:rPr>
              <a:t>Espace Aérien Non Contrôlé</a:t>
            </a:r>
          </a:p>
          <a:p>
            <a:endParaRPr lang="fr-FR" sz="3200" b="1" dirty="0">
              <a:solidFill>
                <a:schemeClr val="bg1"/>
              </a:solidFill>
            </a:endParaRPr>
          </a:p>
          <a:p>
            <a:endParaRPr lang="fr-FR" sz="3200" b="1" dirty="0">
              <a:solidFill>
                <a:schemeClr val="bg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E0A59AB-2B0E-B519-5580-AC0FF0777F92}"/>
              </a:ext>
            </a:extLst>
          </p:cNvPr>
          <p:cNvSpPr txBox="1"/>
          <p:nvPr/>
        </p:nvSpPr>
        <p:spPr>
          <a:xfrm>
            <a:off x="3486150" y="459114"/>
            <a:ext cx="6766560" cy="3970318"/>
          </a:xfrm>
          <a:prstGeom prst="rect">
            <a:avLst/>
          </a:prstGeom>
          <a:solidFill>
            <a:schemeClr val="tx1">
              <a:lumMod val="85000"/>
              <a:alpha val="50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fr-FR" sz="3600" b="1" dirty="0">
              <a:solidFill>
                <a:schemeClr val="bg1"/>
              </a:solidFill>
            </a:endParaRPr>
          </a:p>
          <a:p>
            <a:endParaRPr lang="fr-FR" sz="3600" b="1" dirty="0">
              <a:solidFill>
                <a:schemeClr val="bg1"/>
              </a:solidFill>
            </a:endParaRPr>
          </a:p>
          <a:p>
            <a:endParaRPr lang="fr-FR" sz="3600" b="1" dirty="0">
              <a:solidFill>
                <a:schemeClr val="bg1"/>
              </a:solidFill>
            </a:endParaRPr>
          </a:p>
          <a:p>
            <a:r>
              <a:rPr lang="fr-FR" sz="3600" b="1" dirty="0">
                <a:solidFill>
                  <a:schemeClr val="bg1"/>
                </a:solidFill>
              </a:rPr>
              <a:t>Espace Aérien Contrôlé</a:t>
            </a:r>
          </a:p>
          <a:p>
            <a:endParaRPr lang="fr-FR" sz="3600" b="1" dirty="0">
              <a:solidFill>
                <a:schemeClr val="bg1"/>
              </a:solidFill>
            </a:endParaRPr>
          </a:p>
          <a:p>
            <a:endParaRPr lang="fr-FR" sz="3600" b="1" dirty="0">
              <a:solidFill>
                <a:schemeClr val="bg1"/>
              </a:solidFill>
            </a:endParaRPr>
          </a:p>
          <a:p>
            <a:endParaRPr lang="fr-FR" sz="3600" b="1" dirty="0">
              <a:solidFill>
                <a:schemeClr val="bg1"/>
              </a:solidFill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C75C86AD-0659-099F-F227-33A841960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" y="4567821"/>
            <a:ext cx="1329651" cy="190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0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19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3">
            <a:extLst>
              <a:ext uri="{FF2B5EF4-FFF2-40B4-BE49-F238E27FC236}">
                <a16:creationId xmlns:a16="http://schemas.microsoft.com/office/drawing/2014/main" id="{DFA056DF-E9D5-CDF5-63FB-ECFD0696D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649" y="189000"/>
            <a:ext cx="10470702" cy="6480000"/>
          </a:xfrm>
          <a:prstGeom prst="rect">
            <a:avLst/>
          </a:prstGeom>
        </p:spPr>
      </p:pic>
      <p:sp>
        <p:nvSpPr>
          <p:cNvPr id="6" name="Interdiction 5">
            <a:extLst>
              <a:ext uri="{FF2B5EF4-FFF2-40B4-BE49-F238E27FC236}">
                <a16:creationId xmlns:a16="http://schemas.microsoft.com/office/drawing/2014/main" id="{ED1B86F2-8159-1972-5790-9F2521A53CCA}"/>
              </a:ext>
            </a:extLst>
          </p:cNvPr>
          <p:cNvSpPr/>
          <p:nvPr/>
        </p:nvSpPr>
        <p:spPr>
          <a:xfrm>
            <a:off x="3709266" y="668594"/>
            <a:ext cx="2605549" cy="2498530"/>
          </a:xfrm>
          <a:prstGeom prst="noSmoking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B43074EE-A002-A2CB-1FB8-26829C8FD95D}"/>
              </a:ext>
            </a:extLst>
          </p:cNvPr>
          <p:cNvSpPr txBox="1">
            <a:spLocks/>
          </p:cNvSpPr>
          <p:nvPr/>
        </p:nvSpPr>
        <p:spPr>
          <a:xfrm>
            <a:off x="0" y="-36663"/>
            <a:ext cx="3618271" cy="6485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0000" tIns="46800" rIns="90000" bIns="46800" rtlCol="0" anchor="ctr">
            <a:sp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/>
              <a:t>On vole où ?</a:t>
            </a:r>
          </a:p>
        </p:txBody>
      </p:sp>
    </p:spTree>
    <p:extLst>
      <p:ext uri="{BB962C8B-B14F-4D97-AF65-F5344CB8AC3E}">
        <p14:creationId xmlns:p14="http://schemas.microsoft.com/office/powerpoint/2010/main" val="76695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093A337-FB92-B063-971C-2746436582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0897" y="189000"/>
            <a:ext cx="10570207" cy="6480000"/>
          </a:xfrm>
        </p:spPr>
      </p:pic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9BF53954-108E-DBD4-5C5C-A57C15EC142D}"/>
              </a:ext>
            </a:extLst>
          </p:cNvPr>
          <p:cNvSpPr txBox="1">
            <a:spLocks/>
          </p:cNvSpPr>
          <p:nvPr/>
        </p:nvSpPr>
        <p:spPr>
          <a:xfrm>
            <a:off x="1" y="-36663"/>
            <a:ext cx="3342968" cy="6485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0000" tIns="46800" rIns="90000" bIns="46800" rtlCol="0" anchor="ctr">
            <a:sp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/>
              <a:t>On vole là !</a:t>
            </a:r>
          </a:p>
        </p:txBody>
      </p:sp>
    </p:spTree>
    <p:extLst>
      <p:ext uri="{BB962C8B-B14F-4D97-AF65-F5344CB8AC3E}">
        <p14:creationId xmlns:p14="http://schemas.microsoft.com/office/powerpoint/2010/main" val="2954653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4505CD86-D891-6605-1D35-9CBEF1C346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831001" y="189000"/>
            <a:ext cx="10529999" cy="6480000"/>
          </a:xfrm>
          <a:prstGeom prst="rect">
            <a:avLst/>
          </a:prstGeom>
          <a:noFill/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E3F3F3DC-C9DE-180D-3574-AAE6B2D1F420}"/>
              </a:ext>
            </a:extLst>
          </p:cNvPr>
          <p:cNvSpPr txBox="1">
            <a:spLocks/>
          </p:cNvSpPr>
          <p:nvPr/>
        </p:nvSpPr>
        <p:spPr>
          <a:xfrm>
            <a:off x="0" y="-36663"/>
            <a:ext cx="5673213" cy="6485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0000" tIns="46800" rIns="90000" bIns="46800" rtlCol="0" anchor="ctr">
            <a:sp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/>
              <a:t>En résumé…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584EC76-850D-2F7F-384F-DCFF229B4BF2}"/>
              </a:ext>
            </a:extLst>
          </p:cNvPr>
          <p:cNvSpPr txBox="1"/>
          <p:nvPr/>
        </p:nvSpPr>
        <p:spPr>
          <a:xfrm>
            <a:off x="1680210" y="1955548"/>
            <a:ext cx="8154260" cy="2378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Le parapentiste vole :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2800" b="1" dirty="0">
                <a:solidFill>
                  <a:schemeClr val="bg1"/>
                </a:solidFill>
              </a:rPr>
              <a:t>en vol à vue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2800" b="1" dirty="0">
                <a:solidFill>
                  <a:schemeClr val="bg1"/>
                </a:solidFill>
              </a:rPr>
              <a:t>du sol jusqu’au FL115, soit environ 3 500 m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2800" b="1" dirty="0">
                <a:solidFill>
                  <a:schemeClr val="bg1"/>
                </a:solidFill>
              </a:rPr>
              <a:t>dans les espaces aériens de classe E et G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4B204FA-6D4C-8497-0A9B-CF6F87A937AD}"/>
              </a:ext>
            </a:extLst>
          </p:cNvPr>
          <p:cNvSpPr txBox="1"/>
          <p:nvPr/>
        </p:nvSpPr>
        <p:spPr>
          <a:xfrm>
            <a:off x="831000" y="5801032"/>
            <a:ext cx="10529999" cy="830997"/>
          </a:xfrm>
          <a:prstGeom prst="rect">
            <a:avLst/>
          </a:prstGeom>
          <a:solidFill>
            <a:srgbClr val="FF0000">
              <a:alpha val="7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ATTENTION !</a:t>
            </a:r>
          </a:p>
          <a:p>
            <a:r>
              <a:rPr lang="fr-FR" sz="2400" dirty="0"/>
              <a:t>Le ciel appartient à chacun… Et nous ne sommes pas seuls en l’air…</a:t>
            </a:r>
          </a:p>
        </p:txBody>
      </p:sp>
    </p:spTree>
    <p:extLst>
      <p:ext uri="{BB962C8B-B14F-4D97-AF65-F5344CB8AC3E}">
        <p14:creationId xmlns:p14="http://schemas.microsoft.com/office/powerpoint/2010/main" val="1687707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441DB4-0806-77DA-B319-0DD990C2F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003" y="1621367"/>
            <a:ext cx="11143994" cy="36152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600" dirty="0"/>
              <a:t>L’espace aérien comporte également :</a:t>
            </a:r>
          </a:p>
          <a:p>
            <a:pPr marL="0" indent="0" algn="ctr">
              <a:buNone/>
            </a:pPr>
            <a:endParaRPr lang="fr-FR" sz="3600" dirty="0"/>
          </a:p>
          <a:p>
            <a:pPr marL="0" indent="0" algn="ctr">
              <a:buNone/>
            </a:pPr>
            <a:r>
              <a:rPr lang="fr-FR" sz="3600" b="1" dirty="0"/>
              <a:t>Zones à Statut Particulier</a:t>
            </a:r>
          </a:p>
          <a:p>
            <a:pPr marL="0" indent="0" algn="ctr">
              <a:buNone/>
            </a:pPr>
            <a:endParaRPr lang="fr-FR" sz="3600" b="1" dirty="0"/>
          </a:p>
          <a:p>
            <a:pPr marL="0" indent="0" algn="ctr">
              <a:buNone/>
            </a:pPr>
            <a:r>
              <a:rPr lang="fr-FR" sz="3600" b="1" dirty="0"/>
              <a:t>Diverses Activités</a:t>
            </a: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4295ABED-14FD-D2DD-83E1-7CB897454653}"/>
              </a:ext>
            </a:extLst>
          </p:cNvPr>
          <p:cNvSpPr txBox="1">
            <a:spLocks/>
          </p:cNvSpPr>
          <p:nvPr/>
        </p:nvSpPr>
        <p:spPr>
          <a:xfrm>
            <a:off x="1" y="-36663"/>
            <a:ext cx="7040880" cy="6485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0000" tIns="46800" rIns="90000" bIns="46800" rtlCol="0" anchor="ctr">
            <a:sp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/>
              <a:t>Les Zones à statut particulier</a:t>
            </a:r>
          </a:p>
        </p:txBody>
      </p:sp>
    </p:spTree>
    <p:extLst>
      <p:ext uri="{BB962C8B-B14F-4D97-AF65-F5344CB8AC3E}">
        <p14:creationId xmlns:p14="http://schemas.microsoft.com/office/powerpoint/2010/main" val="580892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C503080A-AA8A-4EA1-FF6D-D14AC5BE2E07}"/>
              </a:ext>
            </a:extLst>
          </p:cNvPr>
          <p:cNvSpPr txBox="1">
            <a:spLocks/>
          </p:cNvSpPr>
          <p:nvPr/>
        </p:nvSpPr>
        <p:spPr>
          <a:xfrm>
            <a:off x="1" y="-36663"/>
            <a:ext cx="7040880" cy="6485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0000" tIns="46800" rIns="90000" bIns="46800" rtlCol="0" anchor="ctr">
            <a:sp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/>
              <a:t>Les Zones à statut particulier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7FF0C07-DA42-A192-3A50-D6CA303B8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449" y="789030"/>
            <a:ext cx="9089663" cy="5760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203F717-3357-6712-CE09-FA78D70FCB04}"/>
              </a:ext>
            </a:extLst>
          </p:cNvPr>
          <p:cNvSpPr txBox="1"/>
          <p:nvPr/>
        </p:nvSpPr>
        <p:spPr>
          <a:xfrm>
            <a:off x="7635240" y="911373"/>
            <a:ext cx="948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dirty="0">
                <a:solidFill>
                  <a:schemeClr val="bg1"/>
                </a:solidFill>
              </a:rPr>
              <a:t> « R »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9B1EBBB-020D-64C6-D763-F2A399AC9A78}"/>
              </a:ext>
            </a:extLst>
          </p:cNvPr>
          <p:cNvSpPr txBox="1"/>
          <p:nvPr/>
        </p:nvSpPr>
        <p:spPr>
          <a:xfrm>
            <a:off x="7645093" y="1764783"/>
            <a:ext cx="948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dirty="0">
                <a:solidFill>
                  <a:schemeClr val="bg1"/>
                </a:solidFill>
              </a:rPr>
              <a:t> « P »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7DDEB59-AC82-1E7A-1443-E7FB760E2736}"/>
              </a:ext>
            </a:extLst>
          </p:cNvPr>
          <p:cNvSpPr txBox="1"/>
          <p:nvPr/>
        </p:nvSpPr>
        <p:spPr>
          <a:xfrm>
            <a:off x="7658679" y="2168852"/>
            <a:ext cx="948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dirty="0">
                <a:solidFill>
                  <a:schemeClr val="bg1"/>
                </a:solidFill>
              </a:rPr>
              <a:t> « D »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B5C1AE3-D0ED-9F83-910F-41E2B604C094}"/>
              </a:ext>
            </a:extLst>
          </p:cNvPr>
          <p:cNvSpPr txBox="1"/>
          <p:nvPr/>
        </p:nvSpPr>
        <p:spPr>
          <a:xfrm>
            <a:off x="225869" y="818146"/>
            <a:ext cx="2400798" cy="1200329"/>
          </a:xfrm>
          <a:prstGeom prst="rect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Zones Temporaires :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</a:rPr>
              <a:t>ZRT / ZIT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48AD394-6E18-240A-7BBD-FA49A510EB0F}"/>
              </a:ext>
            </a:extLst>
          </p:cNvPr>
          <p:cNvSpPr txBox="1"/>
          <p:nvPr/>
        </p:nvSpPr>
        <p:spPr>
          <a:xfrm>
            <a:off x="7376738" y="356481"/>
            <a:ext cx="3298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Zones permanentes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4326A71-93E3-C464-99E5-C2D6B23836D2}"/>
              </a:ext>
            </a:extLst>
          </p:cNvPr>
          <p:cNvSpPr txBox="1"/>
          <p:nvPr/>
        </p:nvSpPr>
        <p:spPr>
          <a:xfrm>
            <a:off x="4463845" y="2566931"/>
            <a:ext cx="415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dirty="0">
                <a:solidFill>
                  <a:schemeClr val="bg1"/>
                </a:solidFill>
              </a:rPr>
              <a:t> « P » ou « D » ou « R »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0D73B5A-EC2B-5751-3FAA-F6858A501815}"/>
              </a:ext>
            </a:extLst>
          </p:cNvPr>
          <p:cNvSpPr txBox="1"/>
          <p:nvPr/>
        </p:nvSpPr>
        <p:spPr>
          <a:xfrm>
            <a:off x="7666875" y="1326517"/>
            <a:ext cx="948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dirty="0">
                <a:solidFill>
                  <a:schemeClr val="bg1"/>
                </a:solidFill>
              </a:rPr>
              <a:t> « R »</a:t>
            </a:r>
          </a:p>
        </p:txBody>
      </p:sp>
    </p:spTree>
    <p:extLst>
      <p:ext uri="{BB962C8B-B14F-4D97-AF65-F5344CB8AC3E}">
        <p14:creationId xmlns:p14="http://schemas.microsoft.com/office/powerpoint/2010/main" val="1924328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80BA5AD-4D7D-456A-3619-3A26164A7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676" y="837000"/>
            <a:ext cx="10560648" cy="5184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F156284-F042-C6DD-9D9A-1C36E91CF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909" y="5860026"/>
            <a:ext cx="8720183" cy="911122"/>
          </a:xfrm>
        </p:spPr>
        <p:txBody>
          <a:bodyPr/>
          <a:lstStyle/>
          <a:p>
            <a:r>
              <a:rPr lang="fr-FR" b="1" cap="none" dirty="0">
                <a:solidFill>
                  <a:schemeClr val="bg1"/>
                </a:solidFill>
              </a:rPr>
              <a:t>En parapente, on vole à vue (vol VFR)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7E6820DD-8866-C21F-D443-AC2512E133C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362627" cy="6566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cap="none" dirty="0">
                <a:solidFill>
                  <a:schemeClr val="bg2">
                    <a:lumMod val="75000"/>
                  </a:schemeClr>
                </a:solidFill>
              </a:rPr>
              <a:t>Règles de vol</a:t>
            </a:r>
          </a:p>
        </p:txBody>
      </p:sp>
    </p:spTree>
    <p:extLst>
      <p:ext uri="{BB962C8B-B14F-4D97-AF65-F5344CB8AC3E}">
        <p14:creationId xmlns:p14="http://schemas.microsoft.com/office/powerpoint/2010/main" val="2715767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99FBDAD5-63AB-0648-66F1-4949A0A365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9589" y="189000"/>
            <a:ext cx="10092822" cy="6480000"/>
          </a:xfrm>
        </p:spPr>
      </p:pic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C339017B-75F4-B25F-0157-DCE53E0EC716}"/>
              </a:ext>
            </a:extLst>
          </p:cNvPr>
          <p:cNvSpPr txBox="1">
            <a:spLocks/>
          </p:cNvSpPr>
          <p:nvPr/>
        </p:nvSpPr>
        <p:spPr>
          <a:xfrm>
            <a:off x="1" y="-36663"/>
            <a:ext cx="7040880" cy="6485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0000" tIns="46800" rIns="90000" bIns="46800" rtlCol="0" anchor="ctr">
            <a:sp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/>
              <a:t>Les Zones à statut particulier</a:t>
            </a:r>
          </a:p>
        </p:txBody>
      </p:sp>
    </p:spTree>
    <p:extLst>
      <p:ext uri="{BB962C8B-B14F-4D97-AF65-F5344CB8AC3E}">
        <p14:creationId xmlns:p14="http://schemas.microsoft.com/office/powerpoint/2010/main" val="4183354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FC7F7AB1-776C-C66D-4763-F5DF9FE873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934"/>
          <a:stretch/>
        </p:blipFill>
        <p:spPr>
          <a:xfrm>
            <a:off x="6601222" y="863601"/>
            <a:ext cx="4785267" cy="3903105"/>
          </a:xfrm>
        </p:spPr>
      </p:pic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FF86D506-11D5-8E47-A28B-2831596CE3B8}"/>
              </a:ext>
            </a:extLst>
          </p:cNvPr>
          <p:cNvSpPr txBox="1">
            <a:spLocks/>
          </p:cNvSpPr>
          <p:nvPr/>
        </p:nvSpPr>
        <p:spPr>
          <a:xfrm>
            <a:off x="1" y="-36663"/>
            <a:ext cx="7040880" cy="6485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0000" tIns="46800" rIns="90000" bIns="46800" rtlCol="0" anchor="ctr">
            <a:sp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/>
              <a:t>Les Zones à statut particulier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423A59D-9893-99CB-6F64-CFEEBE01A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4487332"/>
            <a:ext cx="9436533" cy="1507067"/>
          </a:xfrm>
        </p:spPr>
        <p:txBody>
          <a:bodyPr>
            <a:noAutofit/>
          </a:bodyPr>
          <a:lstStyle/>
          <a:p>
            <a:r>
              <a:rPr lang="fr-FR" sz="2400" cap="none" dirty="0">
                <a:solidFill>
                  <a:schemeClr val="bg1"/>
                </a:solidFill>
              </a:rPr>
              <a:t>Espace aérien interdit et </a:t>
            </a:r>
            <a:r>
              <a:rPr lang="fr-FR" sz="2400" b="1" cap="none" dirty="0">
                <a:solidFill>
                  <a:schemeClr val="bg1"/>
                </a:solidFill>
              </a:rPr>
              <a:t>très surveillé</a:t>
            </a:r>
            <a:br>
              <a:rPr lang="fr-FR" sz="2400" cap="none" dirty="0">
                <a:solidFill>
                  <a:schemeClr val="bg1"/>
                </a:solidFill>
              </a:rPr>
            </a:br>
            <a:r>
              <a:rPr lang="fr-FR" sz="2400" cap="none" dirty="0">
                <a:solidFill>
                  <a:schemeClr val="bg1"/>
                </a:solidFill>
              </a:rPr>
              <a:t>ex. P14 du sol à 4000 ft  (1250 m) d’altitude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E071012-F729-B3FA-5FC2-E1F94F537B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241"/>
          <a:stretch/>
        </p:blipFill>
        <p:spPr>
          <a:xfrm>
            <a:off x="1748813" y="3267666"/>
            <a:ext cx="4005106" cy="948690"/>
          </a:xfrm>
          <a:prstGeom prst="rect">
            <a:avLst/>
          </a:prstGeom>
        </p:spPr>
      </p:pic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6AE6377E-4977-6B38-8429-179CA1B301D5}"/>
              </a:ext>
            </a:extLst>
          </p:cNvPr>
          <p:cNvSpPr txBox="1">
            <a:spLocks/>
          </p:cNvSpPr>
          <p:nvPr/>
        </p:nvSpPr>
        <p:spPr>
          <a:xfrm>
            <a:off x="684211" y="1489622"/>
            <a:ext cx="5293801" cy="1507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b="1" dirty="0"/>
              <a:t>Zone « P » : </a:t>
            </a:r>
            <a:r>
              <a:rPr lang="fr-FR" sz="3200" b="1" dirty="0" err="1"/>
              <a:t>Prohibited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679656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A029D9-7876-F48D-3B55-B8F6DC2D9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400" cap="none" dirty="0">
                <a:solidFill>
                  <a:schemeClr val="bg1"/>
                </a:solidFill>
              </a:rPr>
              <a:t>Pénétration selon conditions définies</a:t>
            </a:r>
            <a:br>
              <a:rPr lang="fr-FR" sz="2400" cap="none" dirty="0">
                <a:solidFill>
                  <a:schemeClr val="bg1"/>
                </a:solidFill>
              </a:rPr>
            </a:br>
            <a:r>
              <a:rPr lang="fr-FR" sz="2400" cap="none" dirty="0">
                <a:solidFill>
                  <a:schemeClr val="bg1"/>
                </a:solidFill>
              </a:rPr>
              <a:t>voir NOTAM</a:t>
            </a: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12496AB2-1EA4-EE6B-2473-74CE6599AF8E}"/>
              </a:ext>
            </a:extLst>
          </p:cNvPr>
          <p:cNvSpPr txBox="1">
            <a:spLocks/>
          </p:cNvSpPr>
          <p:nvPr/>
        </p:nvSpPr>
        <p:spPr>
          <a:xfrm>
            <a:off x="1" y="-36663"/>
            <a:ext cx="7040880" cy="6485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0000" tIns="46800" rIns="90000" bIns="46800" rtlCol="0" anchor="ctr">
            <a:sp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/>
              <a:t>Les Zones à statut particulier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3CDAC54-D9BD-7747-6228-A0D5F5012E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" t="730" r="3475" b="-730"/>
          <a:stretch/>
        </p:blipFill>
        <p:spPr>
          <a:xfrm>
            <a:off x="5520703" y="1026050"/>
            <a:ext cx="6559296" cy="2950915"/>
          </a:xfrm>
          <a:prstGeom prst="rect">
            <a:avLst/>
          </a:prstGeom>
        </p:spPr>
      </p:pic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52ADBA7D-245B-4194-08C9-9776ACCA96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18612" y="4391166"/>
            <a:ext cx="2429214" cy="1495634"/>
          </a:xfr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69C49EB-60B3-A1E8-0076-AC0A41B6E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61" y="3380750"/>
            <a:ext cx="1571844" cy="70494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CA160BB-35AD-C2F1-7A25-5C30106860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6352" y="3389537"/>
            <a:ext cx="1841962" cy="704948"/>
          </a:xfrm>
          <a:prstGeom prst="rect">
            <a:avLst/>
          </a:prstGeom>
        </p:spPr>
      </p:pic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44F1C79E-0540-036F-E326-2B221EEBC3A9}"/>
              </a:ext>
            </a:extLst>
          </p:cNvPr>
          <p:cNvSpPr txBox="1">
            <a:spLocks/>
          </p:cNvSpPr>
          <p:nvPr/>
        </p:nvSpPr>
        <p:spPr>
          <a:xfrm>
            <a:off x="375929" y="1020281"/>
            <a:ext cx="4880846" cy="1860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b="1" dirty="0"/>
              <a:t>Zone « R » : </a:t>
            </a:r>
            <a:r>
              <a:rPr lang="fr-FR" sz="3200" b="1" dirty="0" err="1"/>
              <a:t>Restricted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1454267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A029D9-7876-F48D-3B55-B8F6DC2D9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3194094"/>
            <a:ext cx="8534400" cy="3183763"/>
          </a:xfrm>
        </p:spPr>
        <p:txBody>
          <a:bodyPr>
            <a:normAutofit/>
          </a:bodyPr>
          <a:lstStyle/>
          <a:p>
            <a:br>
              <a:rPr lang="fr-FR" sz="2800" cap="none" dirty="0">
                <a:solidFill>
                  <a:schemeClr val="bg1"/>
                </a:solidFill>
              </a:rPr>
            </a:br>
            <a:r>
              <a:rPr lang="fr-FR" sz="2800" cap="none" dirty="0">
                <a:solidFill>
                  <a:schemeClr val="bg1"/>
                </a:solidFill>
              </a:rPr>
              <a:t>Espace aérien présentant des risques pendant des périodes connues</a:t>
            </a:r>
            <a:br>
              <a:rPr lang="fr-FR" sz="2800" cap="none" dirty="0">
                <a:solidFill>
                  <a:schemeClr val="bg1"/>
                </a:solidFill>
              </a:rPr>
            </a:br>
            <a:r>
              <a:rPr lang="fr-FR" sz="2800" cap="none" dirty="0">
                <a:solidFill>
                  <a:schemeClr val="bg1"/>
                </a:solidFill>
              </a:rPr>
              <a:t>Conditions de pénétrations consultables sur l’AIP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4BCD0C29-CB6F-9E40-75EB-119A4B6FAC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95480" y="1032926"/>
            <a:ext cx="4302803" cy="2575513"/>
          </a:xfrm>
        </p:spPr>
      </p:pic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12496AB2-1EA4-EE6B-2473-74CE6599AF8E}"/>
              </a:ext>
            </a:extLst>
          </p:cNvPr>
          <p:cNvSpPr txBox="1">
            <a:spLocks/>
          </p:cNvSpPr>
          <p:nvPr/>
        </p:nvSpPr>
        <p:spPr>
          <a:xfrm>
            <a:off x="1" y="-36663"/>
            <a:ext cx="7040880" cy="6485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0000" tIns="46800" rIns="90000" bIns="46800" rtlCol="0" anchor="ctr">
            <a:sp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/>
              <a:t>Les Zones à statut particulier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D90A4E3-3CF8-6F3F-FDAB-389E1A580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717" y="1219739"/>
            <a:ext cx="1571844" cy="704948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AED1275F-ED73-4639-EBF7-08DDB07B30D3}"/>
              </a:ext>
            </a:extLst>
          </p:cNvPr>
          <p:cNvSpPr txBox="1">
            <a:spLocks/>
          </p:cNvSpPr>
          <p:nvPr/>
        </p:nvSpPr>
        <p:spPr>
          <a:xfrm>
            <a:off x="684212" y="1881256"/>
            <a:ext cx="5293801" cy="1860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b="1" dirty="0"/>
              <a:t>Zone « D » : Dangerous</a:t>
            </a:r>
          </a:p>
        </p:txBody>
      </p:sp>
    </p:spTree>
    <p:extLst>
      <p:ext uri="{BB962C8B-B14F-4D97-AF65-F5344CB8AC3E}">
        <p14:creationId xmlns:p14="http://schemas.microsoft.com/office/powerpoint/2010/main" val="18007883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A029D9-7876-F48D-3B55-B8F6DC2D9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2696048"/>
            <a:ext cx="9280957" cy="3734185"/>
          </a:xfrm>
        </p:spPr>
        <p:txBody>
          <a:bodyPr>
            <a:normAutofit/>
          </a:bodyPr>
          <a:lstStyle/>
          <a:p>
            <a:r>
              <a:rPr lang="fr-FR" sz="2400" cap="none" dirty="0">
                <a:solidFill>
                  <a:schemeClr val="bg1"/>
                </a:solidFill>
              </a:rPr>
              <a:t>Ces trois statuts (P, R et D) peuvent être affectés, à titre temporaire, à certaines zones. </a:t>
            </a:r>
            <a:br>
              <a:rPr lang="fr-FR" sz="2400" cap="none" dirty="0">
                <a:solidFill>
                  <a:schemeClr val="bg1"/>
                </a:solidFill>
              </a:rPr>
            </a:br>
            <a:r>
              <a:rPr lang="fr-FR" sz="2400" cap="none" dirty="0">
                <a:solidFill>
                  <a:schemeClr val="bg1"/>
                </a:solidFill>
              </a:rPr>
              <a:t>Communication par NOTAM2 et/ou AIP.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5DD45D-2CFA-F696-165F-F4A9EE44D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147916"/>
            <a:ext cx="8534400" cy="2410691"/>
          </a:xfrm>
        </p:spPr>
        <p:txBody>
          <a:bodyPr>
            <a:normAutofit/>
          </a:bodyPr>
          <a:lstStyle/>
          <a:p>
            <a:r>
              <a:rPr lang="fr-FR" sz="3200" b="1" dirty="0"/>
              <a:t>ZIT : Zone d’Interdiction Temporaire</a:t>
            </a:r>
          </a:p>
          <a:p>
            <a:r>
              <a:rPr lang="fr-FR" sz="3200" b="1" dirty="0"/>
              <a:t>ZRT : Zone restrictive Temporaire</a:t>
            </a:r>
          </a:p>
          <a:p>
            <a:r>
              <a:rPr lang="fr-FR" sz="3200" b="1" dirty="0"/>
              <a:t>ZDT : Zone Dangereuse Temporaire</a:t>
            </a: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12496AB2-1EA4-EE6B-2473-74CE6599AF8E}"/>
              </a:ext>
            </a:extLst>
          </p:cNvPr>
          <p:cNvSpPr txBox="1">
            <a:spLocks/>
          </p:cNvSpPr>
          <p:nvPr/>
        </p:nvSpPr>
        <p:spPr>
          <a:xfrm>
            <a:off x="1" y="-36663"/>
            <a:ext cx="7040880" cy="6485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0000" tIns="46800" rIns="90000" bIns="46800" rtlCol="0" anchor="ctr">
            <a:sp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/>
              <a:t>Les Zones à statut particulier</a:t>
            </a:r>
          </a:p>
        </p:txBody>
      </p:sp>
    </p:spTree>
    <p:extLst>
      <p:ext uri="{BB962C8B-B14F-4D97-AF65-F5344CB8AC3E}">
        <p14:creationId xmlns:p14="http://schemas.microsoft.com/office/powerpoint/2010/main" val="13996329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B16C194-FDEB-9E9A-0175-50713480E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511" y="287593"/>
            <a:ext cx="3696216" cy="528711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2A029D9-7876-F48D-3B55-B8F6DC2D9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73" y="4041058"/>
            <a:ext cx="9280957" cy="2161633"/>
          </a:xfrm>
        </p:spPr>
        <p:txBody>
          <a:bodyPr>
            <a:normAutofit/>
          </a:bodyPr>
          <a:lstStyle/>
          <a:p>
            <a:r>
              <a:rPr lang="fr-FR" sz="2400" cap="none" dirty="0">
                <a:solidFill>
                  <a:schemeClr val="bg1"/>
                </a:solidFill>
              </a:rPr>
              <a:t>Concerne plus particulièrement les parcs nationaux, les réserves naturelles et certaines zones distinctives </a:t>
            </a:r>
            <a:br>
              <a:rPr lang="fr-FR" sz="2400" cap="none" dirty="0">
                <a:solidFill>
                  <a:schemeClr val="bg1"/>
                </a:solidFill>
              </a:rPr>
            </a:br>
            <a:r>
              <a:rPr lang="fr-FR" sz="2400" cap="none" dirty="0">
                <a:solidFill>
                  <a:schemeClr val="bg1"/>
                </a:solidFill>
              </a:rPr>
              <a:t>(ex: Bulles de quiétude d’oiseaux). </a:t>
            </a:r>
            <a:br>
              <a:rPr lang="fr-FR" sz="2400" cap="none" dirty="0">
                <a:solidFill>
                  <a:schemeClr val="bg1"/>
                </a:solidFill>
              </a:rPr>
            </a:br>
            <a:r>
              <a:rPr lang="fr-FR" sz="2400" cap="none" dirty="0">
                <a:solidFill>
                  <a:schemeClr val="bg1"/>
                </a:solidFill>
              </a:rPr>
              <a:t>L’ENR 5.6 de l’AIP décrit ces espaces et leurs limites verticales de survol (1000 ft (300 m) sauf indication contraire).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5DD45D-2CFA-F696-165F-F4A9EE44D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273" y="958980"/>
            <a:ext cx="6532665" cy="2410691"/>
          </a:xfrm>
        </p:spPr>
        <p:txBody>
          <a:bodyPr>
            <a:normAutofit/>
          </a:bodyPr>
          <a:lstStyle/>
          <a:p>
            <a:r>
              <a:rPr lang="fr-FR" sz="3200" b="1" dirty="0"/>
              <a:t>Zones Réservées / Sensibles</a:t>
            </a: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12496AB2-1EA4-EE6B-2473-74CE6599AF8E}"/>
              </a:ext>
            </a:extLst>
          </p:cNvPr>
          <p:cNvSpPr txBox="1">
            <a:spLocks/>
          </p:cNvSpPr>
          <p:nvPr/>
        </p:nvSpPr>
        <p:spPr>
          <a:xfrm>
            <a:off x="1" y="-36663"/>
            <a:ext cx="7040880" cy="6485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0000" tIns="46800" rIns="90000" bIns="46800" rtlCol="0" anchor="ctr">
            <a:sp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/>
              <a:t>Les Zones à statut particulier</a:t>
            </a:r>
          </a:p>
        </p:txBody>
      </p:sp>
    </p:spTree>
    <p:extLst>
      <p:ext uri="{BB962C8B-B14F-4D97-AF65-F5344CB8AC3E}">
        <p14:creationId xmlns:p14="http://schemas.microsoft.com/office/powerpoint/2010/main" val="18242273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A744EE3A-77FA-1F95-831A-86BFE44C9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099" y="135193"/>
            <a:ext cx="6936848" cy="4862945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5DD45D-2CFA-F696-165F-F4A9EE44D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361319"/>
            <a:ext cx="4015607" cy="2410691"/>
          </a:xfrm>
        </p:spPr>
        <p:txBody>
          <a:bodyPr>
            <a:normAutofit fontScale="85000" lnSpcReduction="20000"/>
          </a:bodyPr>
          <a:lstStyle/>
          <a:p>
            <a:r>
              <a:rPr lang="fr-FR" sz="3200" b="1" dirty="0"/>
              <a:t>RMZ </a:t>
            </a:r>
          </a:p>
          <a:p>
            <a:pPr marL="0" indent="0">
              <a:buNone/>
            </a:pPr>
            <a:endParaRPr lang="fr-FR" sz="3200" b="1" dirty="0"/>
          </a:p>
          <a:p>
            <a:pPr marL="0" indent="0">
              <a:buNone/>
            </a:pPr>
            <a:r>
              <a:rPr lang="fr-FR" sz="3200" b="1" dirty="0"/>
              <a:t>Radio </a:t>
            </a:r>
          </a:p>
          <a:p>
            <a:pPr marL="0" indent="0">
              <a:buNone/>
            </a:pPr>
            <a:r>
              <a:rPr lang="fr-FR" sz="3200" b="1" dirty="0"/>
              <a:t>Mandatory </a:t>
            </a:r>
          </a:p>
          <a:p>
            <a:pPr marL="0" indent="0">
              <a:buNone/>
            </a:pPr>
            <a:r>
              <a:rPr lang="fr-FR" sz="3200" b="1" dirty="0"/>
              <a:t>Zone</a:t>
            </a: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12496AB2-1EA4-EE6B-2473-74CE6599AF8E}"/>
              </a:ext>
            </a:extLst>
          </p:cNvPr>
          <p:cNvSpPr txBox="1">
            <a:spLocks/>
          </p:cNvSpPr>
          <p:nvPr/>
        </p:nvSpPr>
        <p:spPr>
          <a:xfrm>
            <a:off x="1" y="-36663"/>
            <a:ext cx="7040880" cy="6485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0000" tIns="46800" rIns="90000" bIns="46800" rtlCol="0" anchor="ctr">
            <a:sp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/>
              <a:t>Les Zones à statut particulier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2A029D9-7876-F48D-3B55-B8F6DC2D9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998138"/>
            <a:ext cx="10278780" cy="1415845"/>
          </a:xfrm>
        </p:spPr>
        <p:txBody>
          <a:bodyPr>
            <a:noAutofit/>
          </a:bodyPr>
          <a:lstStyle/>
          <a:p>
            <a:r>
              <a:rPr lang="fr-FR" sz="2400" cap="none" dirty="0">
                <a:solidFill>
                  <a:schemeClr val="bg1"/>
                </a:solidFill>
              </a:rPr>
              <a:t>Dans certaines parties d'espace aérien de classe E ou G, désignées par l'autorité compétence, il peut être exigé une écoute permanente des communications vocales air-sol et l'établissement de communications bilatérales.</a:t>
            </a:r>
          </a:p>
        </p:txBody>
      </p:sp>
    </p:spTree>
    <p:extLst>
      <p:ext uri="{BB962C8B-B14F-4D97-AF65-F5344CB8AC3E}">
        <p14:creationId xmlns:p14="http://schemas.microsoft.com/office/powerpoint/2010/main" val="35954418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BC65F6E2-FE23-4798-D2B9-635838C3B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4659" y="893222"/>
            <a:ext cx="5144218" cy="4239217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5DD45D-2CFA-F696-165F-F4A9EE44D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26" y="1634843"/>
            <a:ext cx="4202445" cy="2410691"/>
          </a:xfrm>
        </p:spPr>
        <p:txBody>
          <a:bodyPr>
            <a:normAutofit fontScale="85000" lnSpcReduction="20000"/>
          </a:bodyPr>
          <a:lstStyle/>
          <a:p>
            <a:r>
              <a:rPr lang="fr-FR" sz="3200" b="1" dirty="0"/>
              <a:t>TMZ </a:t>
            </a:r>
          </a:p>
          <a:p>
            <a:pPr marL="0" indent="0">
              <a:buNone/>
            </a:pPr>
            <a:endParaRPr lang="fr-FR" sz="3200" b="1" dirty="0"/>
          </a:p>
          <a:p>
            <a:pPr marL="0" indent="0">
              <a:buNone/>
            </a:pPr>
            <a:r>
              <a:rPr lang="fr-FR" sz="3200" b="1" dirty="0"/>
              <a:t>Transpondeur </a:t>
            </a:r>
          </a:p>
          <a:p>
            <a:pPr marL="0" indent="0">
              <a:buNone/>
            </a:pPr>
            <a:r>
              <a:rPr lang="fr-FR" sz="3200" b="1" dirty="0"/>
              <a:t>Mandatory </a:t>
            </a:r>
          </a:p>
          <a:p>
            <a:pPr marL="0" indent="0">
              <a:buNone/>
            </a:pPr>
            <a:r>
              <a:rPr lang="fr-FR" sz="3200" b="1" dirty="0"/>
              <a:t>Zone</a:t>
            </a: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12496AB2-1EA4-EE6B-2473-74CE6599AF8E}"/>
              </a:ext>
            </a:extLst>
          </p:cNvPr>
          <p:cNvSpPr txBox="1">
            <a:spLocks/>
          </p:cNvSpPr>
          <p:nvPr/>
        </p:nvSpPr>
        <p:spPr>
          <a:xfrm>
            <a:off x="1" y="-36663"/>
            <a:ext cx="7040880" cy="6485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0000" tIns="46800" rIns="90000" bIns="46800" rtlCol="0" anchor="ctr">
            <a:sp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/>
              <a:t>Les Zones à statut particulier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2A029D9-7876-F48D-3B55-B8F6DC2D9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26" y="5132439"/>
            <a:ext cx="11153851" cy="1415782"/>
          </a:xfrm>
        </p:spPr>
        <p:txBody>
          <a:bodyPr>
            <a:noAutofit/>
          </a:bodyPr>
          <a:lstStyle/>
          <a:p>
            <a:r>
              <a:rPr lang="fr-FR" sz="2400" cap="none" dirty="0">
                <a:solidFill>
                  <a:schemeClr val="bg1"/>
                </a:solidFill>
              </a:rPr>
              <a:t>Tous les vols effectués dans un espace aérien désigné TMZ emportent et utilisent des transpondeurs SSR capables de fonctionner en mode A et C ou en mode S.</a:t>
            </a:r>
          </a:p>
        </p:txBody>
      </p:sp>
    </p:spTree>
    <p:extLst>
      <p:ext uri="{BB962C8B-B14F-4D97-AF65-F5344CB8AC3E}">
        <p14:creationId xmlns:p14="http://schemas.microsoft.com/office/powerpoint/2010/main" val="21597147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ADBC636-BE2E-02F3-0086-839209711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934" y="188999"/>
            <a:ext cx="8958521" cy="6480000"/>
          </a:xfrm>
          <a:prstGeom prst="rect">
            <a:avLst/>
          </a:prstGeom>
        </p:spPr>
      </p:pic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8338F429-F158-EEAD-F6C2-8BCD9D029297}"/>
              </a:ext>
            </a:extLst>
          </p:cNvPr>
          <p:cNvSpPr txBox="1">
            <a:spLocks/>
          </p:cNvSpPr>
          <p:nvPr/>
        </p:nvSpPr>
        <p:spPr>
          <a:xfrm>
            <a:off x="1" y="-36663"/>
            <a:ext cx="2617469" cy="6485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0000" tIns="46800" rIns="90000" bIns="46800" rtlCol="0" anchor="ctr">
            <a:sp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/>
              <a:t>Les RTBA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C8692BB-43C7-5E6B-DEB8-046385CCF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43" y="875071"/>
            <a:ext cx="5294719" cy="2022208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3FC751F7-B184-9C1B-939F-63360E984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27" y="3687097"/>
            <a:ext cx="4546574" cy="1907458"/>
          </a:xfrm>
        </p:spPr>
        <p:txBody>
          <a:bodyPr>
            <a:normAutofit fontScale="90000"/>
          </a:bodyPr>
          <a:lstStyle/>
          <a:p>
            <a:r>
              <a:rPr lang="fr-FR" cap="none" dirty="0">
                <a:solidFill>
                  <a:schemeClr val="bg1"/>
                </a:solidFill>
              </a:rPr>
              <a:t>Réseaux Transit Basse Altitude</a:t>
            </a:r>
            <a:br>
              <a:rPr lang="fr-FR" cap="none" dirty="0">
                <a:solidFill>
                  <a:schemeClr val="bg1"/>
                </a:solidFill>
              </a:rPr>
            </a:br>
            <a:r>
              <a:rPr lang="fr-FR" cap="none" dirty="0">
                <a:solidFill>
                  <a:schemeClr val="bg1"/>
                </a:solidFill>
              </a:rPr>
              <a:t>Entrainements militaires des avions de chasse</a:t>
            </a:r>
          </a:p>
        </p:txBody>
      </p:sp>
    </p:spTree>
    <p:extLst>
      <p:ext uri="{BB962C8B-B14F-4D97-AF65-F5344CB8AC3E}">
        <p14:creationId xmlns:p14="http://schemas.microsoft.com/office/powerpoint/2010/main" val="28227390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D06BB9FC-34AC-147B-A467-48AA58D50B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206" y="1695816"/>
            <a:ext cx="6582694" cy="1028844"/>
          </a:xfrm>
        </p:spPr>
      </p:pic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12496AB2-1EA4-EE6B-2473-74CE6599AF8E}"/>
              </a:ext>
            </a:extLst>
          </p:cNvPr>
          <p:cNvSpPr txBox="1">
            <a:spLocks/>
          </p:cNvSpPr>
          <p:nvPr/>
        </p:nvSpPr>
        <p:spPr>
          <a:xfrm>
            <a:off x="1" y="-36663"/>
            <a:ext cx="7040880" cy="6485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0000" tIns="46800" rIns="90000" bIns="46800" rtlCol="0" anchor="ctr">
            <a:sp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/>
              <a:t>Les Zones à statut particulier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2A029D9-7876-F48D-3B55-B8F6DC2D9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53" y="4837471"/>
            <a:ext cx="10278780" cy="1415845"/>
          </a:xfrm>
        </p:spPr>
        <p:txBody>
          <a:bodyPr>
            <a:normAutofit/>
          </a:bodyPr>
          <a:lstStyle/>
          <a:p>
            <a:r>
              <a:rPr lang="fr-FR" b="1" cap="none" dirty="0">
                <a:solidFill>
                  <a:schemeClr val="bg1"/>
                </a:solidFill>
              </a:rPr>
              <a:t>Hauteur de Survol : 1000 ft (300 m)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60D1CDD-7DA5-C29D-7604-40388713F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8545" y="3637700"/>
            <a:ext cx="3576249" cy="284733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A5C0C07-7162-17C1-A935-E0812B488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066" y="611849"/>
            <a:ext cx="4774728" cy="335999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FAF0FBF-CDF8-86A9-E4E9-7F9690F618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24" t="17998" r="22289" b="28917"/>
          <a:stretch/>
        </p:blipFill>
        <p:spPr>
          <a:xfrm>
            <a:off x="3087330" y="2734381"/>
            <a:ext cx="2074606" cy="18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80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FC1C38-C059-91DA-8E96-C10507532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561" y="1317523"/>
            <a:ext cx="10481188" cy="4971846"/>
          </a:xfrm>
        </p:spPr>
        <p:txBody>
          <a:bodyPr>
            <a:noAutofit/>
          </a:bodyPr>
          <a:lstStyle/>
          <a:p>
            <a:r>
              <a:rPr lang="fr-FR" sz="2400" b="1" cap="none" dirty="0">
                <a:solidFill>
                  <a:schemeClr val="bg1"/>
                </a:solidFill>
              </a:rPr>
              <a:t>Unités altimétriques</a:t>
            </a:r>
            <a:br>
              <a:rPr lang="fr-FR" sz="2400" cap="none" dirty="0">
                <a:solidFill>
                  <a:schemeClr val="bg1"/>
                </a:solidFill>
              </a:rPr>
            </a:br>
            <a:br>
              <a:rPr lang="fr-FR" sz="2400" cap="none" dirty="0">
                <a:solidFill>
                  <a:schemeClr val="bg1"/>
                </a:solidFill>
              </a:rPr>
            </a:br>
            <a:r>
              <a:rPr lang="fr-FR" sz="2400" cap="none" dirty="0">
                <a:solidFill>
                  <a:schemeClr val="bg1"/>
                </a:solidFill>
              </a:rPr>
              <a:t>• valeurs altimétriques en pieds (ft)</a:t>
            </a:r>
            <a:br>
              <a:rPr lang="fr-FR" sz="2400" cap="none" dirty="0">
                <a:solidFill>
                  <a:schemeClr val="bg1"/>
                </a:solidFill>
              </a:rPr>
            </a:br>
            <a:r>
              <a:rPr lang="fr-FR" sz="2400" cap="none" dirty="0">
                <a:solidFill>
                  <a:schemeClr val="bg1"/>
                </a:solidFill>
              </a:rPr>
              <a:t>	– un pied = 0,3 m</a:t>
            </a:r>
            <a:br>
              <a:rPr lang="fr-FR" sz="2400" cap="none" dirty="0">
                <a:solidFill>
                  <a:schemeClr val="bg1"/>
                </a:solidFill>
              </a:rPr>
            </a:br>
            <a:r>
              <a:rPr lang="fr-FR" sz="2400" cap="none" dirty="0">
                <a:solidFill>
                  <a:schemeClr val="bg1"/>
                </a:solidFill>
              </a:rPr>
              <a:t>	– 1000 ft = 300 m</a:t>
            </a:r>
            <a:br>
              <a:rPr lang="fr-FR" sz="2400" cap="none" dirty="0">
                <a:solidFill>
                  <a:schemeClr val="bg1"/>
                </a:solidFill>
              </a:rPr>
            </a:br>
            <a:r>
              <a:rPr lang="fr-FR" sz="2400" cap="none" dirty="0">
                <a:solidFill>
                  <a:schemeClr val="bg1"/>
                </a:solidFill>
              </a:rPr>
              <a:t>	– 1000 m = 3333 ft</a:t>
            </a:r>
            <a:br>
              <a:rPr lang="fr-FR" sz="2400" cap="none" dirty="0">
                <a:solidFill>
                  <a:schemeClr val="bg1"/>
                </a:solidFill>
              </a:rPr>
            </a:br>
            <a:br>
              <a:rPr lang="fr-FR" sz="2400" cap="none" dirty="0">
                <a:solidFill>
                  <a:schemeClr val="bg1"/>
                </a:solidFill>
              </a:rPr>
            </a:br>
            <a:r>
              <a:rPr lang="fr-FR" sz="2400" cap="none" dirty="0">
                <a:solidFill>
                  <a:schemeClr val="bg1"/>
                </a:solidFill>
              </a:rPr>
              <a:t>• </a:t>
            </a:r>
            <a:r>
              <a:rPr lang="fr-FR" sz="2400" b="1" cap="none" dirty="0">
                <a:solidFill>
                  <a:schemeClr val="bg1"/>
                </a:solidFill>
              </a:rPr>
              <a:t>Altitude</a:t>
            </a:r>
            <a:r>
              <a:rPr lang="fr-FR" sz="2400" cap="none" dirty="0">
                <a:solidFill>
                  <a:schemeClr val="bg1"/>
                </a:solidFill>
              </a:rPr>
              <a:t> : référentiel niveau de la mer (QNH) : </a:t>
            </a:r>
            <a:br>
              <a:rPr lang="fr-FR" sz="2400" cap="none" dirty="0">
                <a:solidFill>
                  <a:schemeClr val="bg1"/>
                </a:solidFill>
              </a:rPr>
            </a:br>
            <a:r>
              <a:rPr lang="fr-FR" sz="2400" cap="none" dirty="0">
                <a:solidFill>
                  <a:schemeClr val="bg1"/>
                </a:solidFill>
              </a:rPr>
              <a:t>	AMSL (par défaut) - altitude exprimée en ft</a:t>
            </a:r>
            <a:br>
              <a:rPr lang="fr-FR" sz="2400" cap="none" dirty="0">
                <a:solidFill>
                  <a:schemeClr val="bg1"/>
                </a:solidFill>
              </a:rPr>
            </a:br>
            <a:br>
              <a:rPr lang="fr-FR" sz="2400" cap="none" dirty="0">
                <a:solidFill>
                  <a:schemeClr val="bg1"/>
                </a:solidFill>
              </a:rPr>
            </a:br>
            <a:r>
              <a:rPr lang="fr-FR" sz="2400" cap="none" dirty="0">
                <a:solidFill>
                  <a:schemeClr val="bg1"/>
                </a:solidFill>
              </a:rPr>
              <a:t>• </a:t>
            </a:r>
            <a:r>
              <a:rPr lang="fr-FR" sz="2400" b="1" cap="none" dirty="0">
                <a:solidFill>
                  <a:schemeClr val="bg1"/>
                </a:solidFill>
              </a:rPr>
              <a:t>Hauteur</a:t>
            </a:r>
            <a:r>
              <a:rPr lang="fr-FR" sz="2400" cap="none" dirty="0">
                <a:solidFill>
                  <a:schemeClr val="bg1"/>
                </a:solidFill>
              </a:rPr>
              <a:t> : référentiel niveau du sol (QFE) : </a:t>
            </a:r>
            <a:br>
              <a:rPr lang="fr-FR" sz="2400" cap="none" dirty="0">
                <a:solidFill>
                  <a:schemeClr val="bg1"/>
                </a:solidFill>
              </a:rPr>
            </a:br>
            <a:r>
              <a:rPr lang="fr-FR" sz="2400" cap="none" dirty="0">
                <a:solidFill>
                  <a:schemeClr val="bg1"/>
                </a:solidFill>
              </a:rPr>
              <a:t>	ASFC ou AGL ou AAL - exprimée en ft </a:t>
            </a:r>
            <a:br>
              <a:rPr lang="fr-FR" sz="2400" cap="none" dirty="0">
                <a:solidFill>
                  <a:schemeClr val="bg1"/>
                </a:solidFill>
              </a:rPr>
            </a:br>
            <a:br>
              <a:rPr lang="fr-FR" sz="2400" cap="none" dirty="0">
                <a:solidFill>
                  <a:schemeClr val="bg1"/>
                </a:solidFill>
              </a:rPr>
            </a:br>
            <a:r>
              <a:rPr lang="fr-FR" sz="2400" cap="none" dirty="0">
                <a:solidFill>
                  <a:schemeClr val="bg1"/>
                </a:solidFill>
              </a:rPr>
              <a:t>• </a:t>
            </a:r>
            <a:r>
              <a:rPr lang="fr-FR" sz="2400" b="1" cap="none" dirty="0">
                <a:solidFill>
                  <a:schemeClr val="bg1"/>
                </a:solidFill>
              </a:rPr>
              <a:t>Niveau de vol </a:t>
            </a:r>
            <a:r>
              <a:rPr lang="fr-FR" sz="2400" cap="none" dirty="0">
                <a:solidFill>
                  <a:schemeClr val="bg1"/>
                </a:solidFill>
              </a:rPr>
              <a:t>(</a:t>
            </a:r>
            <a:r>
              <a:rPr lang="fr-FR" sz="2400" b="1" cap="none" dirty="0">
                <a:solidFill>
                  <a:schemeClr val="bg1"/>
                </a:solidFill>
              </a:rPr>
              <a:t>FL</a:t>
            </a:r>
            <a:r>
              <a:rPr lang="fr-FR" sz="2400" cap="none" dirty="0">
                <a:solidFill>
                  <a:schemeClr val="bg1"/>
                </a:solidFill>
              </a:rPr>
              <a:t>) : référentiel pression standard au 1013 hPa</a:t>
            </a:r>
            <a:br>
              <a:rPr lang="fr-FR" sz="2400" cap="none" dirty="0">
                <a:solidFill>
                  <a:schemeClr val="bg1"/>
                </a:solidFill>
              </a:rPr>
            </a:br>
            <a:r>
              <a:rPr lang="fr-FR" sz="2400" cap="none" dirty="0">
                <a:solidFill>
                  <a:schemeClr val="bg1"/>
                </a:solidFill>
              </a:rPr>
              <a:t>	exprimé en centaine de ft (x 100 ft)</a:t>
            </a:r>
            <a:br>
              <a:rPr lang="fr-FR" sz="2400" cap="none" dirty="0">
                <a:solidFill>
                  <a:schemeClr val="bg1"/>
                </a:solidFill>
              </a:rPr>
            </a:br>
            <a:endParaRPr lang="fr-FR" sz="2400" cap="none" dirty="0">
              <a:solidFill>
                <a:schemeClr val="bg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80C7B4F6-255D-06AE-F673-904E4AA657E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362627" cy="6566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cap="none" dirty="0">
                <a:solidFill>
                  <a:schemeClr val="bg2">
                    <a:lumMod val="75000"/>
                  </a:schemeClr>
                </a:solidFill>
              </a:rPr>
              <a:t>Notions de conversions</a:t>
            </a:r>
          </a:p>
        </p:txBody>
      </p:sp>
    </p:spTree>
    <p:extLst>
      <p:ext uri="{BB962C8B-B14F-4D97-AF65-F5344CB8AC3E}">
        <p14:creationId xmlns:p14="http://schemas.microsoft.com/office/powerpoint/2010/main" val="42169413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568DC736-9ACA-C6CC-FB5D-66A4295144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16"/>
          <a:stretch/>
        </p:blipFill>
        <p:spPr>
          <a:xfrm>
            <a:off x="117987" y="980733"/>
            <a:ext cx="7629094" cy="2448267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4A36B7C-0893-FDB5-BF43-094095076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409" y="4370200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fr-FR" b="1" cap="none" dirty="0">
                <a:solidFill>
                  <a:schemeClr val="bg1"/>
                </a:solidFill>
              </a:rPr>
              <a:t>Voltige</a:t>
            </a:r>
            <a:br>
              <a:rPr lang="fr-FR" b="1" cap="none" dirty="0">
                <a:solidFill>
                  <a:schemeClr val="bg1"/>
                </a:solidFill>
              </a:rPr>
            </a:br>
            <a:r>
              <a:rPr lang="fr-FR" b="1" cap="none" dirty="0">
                <a:solidFill>
                  <a:schemeClr val="bg1"/>
                </a:solidFill>
              </a:rPr>
              <a:t>Ballon</a:t>
            </a:r>
            <a:br>
              <a:rPr lang="fr-FR" b="1" cap="none" dirty="0">
                <a:solidFill>
                  <a:schemeClr val="bg1"/>
                </a:solidFill>
              </a:rPr>
            </a:br>
            <a:r>
              <a:rPr lang="fr-FR" b="1" cap="none" dirty="0">
                <a:solidFill>
                  <a:schemeClr val="bg1"/>
                </a:solidFill>
              </a:rPr>
              <a:t>Largage Para</a:t>
            </a:r>
            <a:br>
              <a:rPr lang="fr-FR" b="1" cap="none" dirty="0">
                <a:solidFill>
                  <a:schemeClr val="bg1"/>
                </a:solidFill>
              </a:rPr>
            </a:br>
            <a:r>
              <a:rPr lang="fr-FR" b="1" cap="none" dirty="0">
                <a:solidFill>
                  <a:schemeClr val="bg1"/>
                </a:solidFill>
              </a:rPr>
              <a:t>Planeur / Treuil</a:t>
            </a:r>
            <a:br>
              <a:rPr lang="fr-FR" b="1" cap="none" dirty="0">
                <a:solidFill>
                  <a:schemeClr val="bg1"/>
                </a:solidFill>
              </a:rPr>
            </a:br>
            <a:r>
              <a:rPr lang="fr-FR" b="1" cap="none" dirty="0">
                <a:solidFill>
                  <a:schemeClr val="bg1"/>
                </a:solidFill>
              </a:rPr>
              <a:t>Aéromodélisme</a:t>
            </a:r>
            <a:br>
              <a:rPr lang="fr-FR" b="1" cap="none" dirty="0">
                <a:solidFill>
                  <a:schemeClr val="bg1"/>
                </a:solidFill>
              </a:rPr>
            </a:br>
            <a:r>
              <a:rPr lang="fr-FR" b="1" cap="none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9C5F251-7CED-0AFD-D4D6-6D264079335A}"/>
              </a:ext>
            </a:extLst>
          </p:cNvPr>
          <p:cNvSpPr txBox="1">
            <a:spLocks/>
          </p:cNvSpPr>
          <p:nvPr/>
        </p:nvSpPr>
        <p:spPr>
          <a:xfrm>
            <a:off x="1" y="-36663"/>
            <a:ext cx="7040880" cy="6485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0000" tIns="46800" rIns="90000" bIns="46800" rtlCol="0" anchor="ctr">
            <a:sp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/>
              <a:t>Les activités diverses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65C9D22-34BC-E5A2-809A-3518DDD65C38}"/>
              </a:ext>
            </a:extLst>
          </p:cNvPr>
          <p:cNvSpPr txBox="1"/>
          <p:nvPr/>
        </p:nvSpPr>
        <p:spPr>
          <a:xfrm>
            <a:off x="7277392" y="5101392"/>
            <a:ext cx="4562168" cy="1384995"/>
          </a:xfrm>
          <a:prstGeom prst="rect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A chaque activité :</a:t>
            </a:r>
          </a:p>
          <a:p>
            <a:pPr marL="285750" indent="-285750">
              <a:buFontTx/>
              <a:buChar char="-"/>
            </a:pPr>
            <a:r>
              <a:rPr lang="fr-FR" sz="2800" b="1" dirty="0">
                <a:solidFill>
                  <a:srgbClr val="FF0000"/>
                </a:solidFill>
              </a:rPr>
              <a:t>une hauteur </a:t>
            </a:r>
          </a:p>
          <a:p>
            <a:pPr marL="285750" indent="-285750">
              <a:buFontTx/>
              <a:buChar char="-"/>
            </a:pPr>
            <a:r>
              <a:rPr lang="fr-FR" sz="2800" b="1" dirty="0">
                <a:solidFill>
                  <a:srgbClr val="FF0000"/>
                </a:solidFill>
              </a:rPr>
              <a:t>une zone délimitée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D97C8BB-B817-C898-743B-529E7231A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975" y="371613"/>
            <a:ext cx="4191585" cy="462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67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1A51BB-23B0-9419-65A5-46652FECD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955" y="611849"/>
            <a:ext cx="11346426" cy="5877441"/>
          </a:xfrm>
        </p:spPr>
        <p:txBody>
          <a:bodyPr>
            <a:no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400" b="1" cap="none" dirty="0"/>
              <a:t>Appli de vol :</a:t>
            </a:r>
            <a:br>
              <a:rPr lang="fr-FR" sz="2400" b="1" cap="none" dirty="0"/>
            </a:br>
            <a:br>
              <a:rPr lang="fr-FR" sz="2400" b="1" cap="none" dirty="0"/>
            </a:br>
            <a:r>
              <a:rPr lang="fr-FR" sz="2000" cap="none" dirty="0"/>
              <a:t>Les zones et espaces aériens sont reportés sur la plupart des applications / GPS / </a:t>
            </a:r>
            <a:r>
              <a:rPr lang="fr-FR" sz="2000" cap="none" dirty="0" err="1"/>
              <a:t>Varios</a:t>
            </a:r>
            <a:r>
              <a:rPr lang="fr-FR" sz="2000" cap="none" dirty="0"/>
              <a:t> dédiées au vol libre : </a:t>
            </a:r>
            <a:r>
              <a:rPr lang="fr-FR" sz="2000" cap="none" dirty="0" err="1"/>
              <a:t>Syride</a:t>
            </a:r>
            <a:r>
              <a:rPr lang="fr-FR" sz="2000" cap="none" dirty="0"/>
              <a:t>, </a:t>
            </a:r>
            <a:r>
              <a:rPr lang="fr-FR" sz="2000" cap="none" dirty="0" err="1"/>
              <a:t>Xctract</a:t>
            </a:r>
            <a:r>
              <a:rPr lang="fr-FR" sz="2000" cap="none" dirty="0"/>
              <a:t>, </a:t>
            </a:r>
            <a:r>
              <a:rPr lang="fr-FR" sz="2000" cap="none" dirty="0" err="1"/>
              <a:t>SeeYou</a:t>
            </a:r>
            <a:r>
              <a:rPr lang="fr-FR" sz="2000" cap="none" dirty="0"/>
              <a:t>, </a:t>
            </a:r>
            <a:r>
              <a:rPr lang="fr-FR" sz="2000" cap="none" dirty="0" err="1"/>
              <a:t>Spotair</a:t>
            </a:r>
            <a:r>
              <a:rPr lang="fr-FR" sz="2000" cap="none" dirty="0"/>
              <a:t>, …</a:t>
            </a:r>
            <a:br>
              <a:rPr lang="fr-FR" sz="2000" cap="none" dirty="0"/>
            </a:br>
            <a:r>
              <a:rPr lang="fr-FR" sz="2000" cap="none" dirty="0"/>
              <a:t>avec possibilité de paramétrer des alertes sonores et visuelles lorsque l’on s’en approche.</a:t>
            </a:r>
            <a:br>
              <a:rPr lang="fr-FR" sz="2000" cap="none" dirty="0"/>
            </a:br>
            <a:br>
              <a:rPr lang="fr-FR" sz="2000" cap="none" dirty="0"/>
            </a:br>
            <a:br>
              <a:rPr lang="fr-FR" sz="2000" cap="none" dirty="0"/>
            </a:br>
            <a:r>
              <a:rPr lang="fr-FR" sz="2000" cap="none" dirty="0"/>
              <a:t>Attention toutefois à ne pas surcharger les cartes et aux potentielles erreurs de zones et espaces aériens.</a:t>
            </a: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E76FA5B8-9A5C-976E-B8C1-603E93870381}"/>
              </a:ext>
            </a:extLst>
          </p:cNvPr>
          <p:cNvSpPr txBox="1">
            <a:spLocks/>
          </p:cNvSpPr>
          <p:nvPr/>
        </p:nvSpPr>
        <p:spPr>
          <a:xfrm>
            <a:off x="1" y="-36663"/>
            <a:ext cx="7040880" cy="6485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0000" tIns="46800" rIns="90000" bIns="46800" rtlCol="0" anchor="ctr">
            <a:sp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/>
              <a:t>Où se documenter</a:t>
            </a:r>
          </a:p>
        </p:txBody>
      </p:sp>
    </p:spTree>
    <p:extLst>
      <p:ext uri="{BB962C8B-B14F-4D97-AF65-F5344CB8AC3E}">
        <p14:creationId xmlns:p14="http://schemas.microsoft.com/office/powerpoint/2010/main" val="4675083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1A51BB-23B0-9419-65A5-46652FECD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955" y="611849"/>
            <a:ext cx="11346426" cy="5877441"/>
          </a:xfrm>
        </p:spPr>
        <p:txBody>
          <a:bodyPr>
            <a:no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400" b="1" cap="none" dirty="0"/>
              <a:t>FFVL :</a:t>
            </a:r>
            <a:br>
              <a:rPr lang="fr-FR" sz="2400" b="1" cap="none" dirty="0"/>
            </a:br>
            <a:br>
              <a:rPr lang="fr-FR" sz="2400" cap="none" dirty="0"/>
            </a:br>
            <a:r>
              <a:rPr lang="fr-FR" sz="2000" cap="none" dirty="0"/>
              <a:t>On y trouve :</a:t>
            </a:r>
            <a:br>
              <a:rPr lang="fr-FR" sz="2000" cap="none" dirty="0"/>
            </a:br>
            <a:br>
              <a:rPr lang="fr-FR" sz="2000" cap="none" dirty="0"/>
            </a:br>
            <a:r>
              <a:rPr lang="fr-FR" sz="2000" cap="none" dirty="0"/>
              <a:t>- les espaces aériens :</a:t>
            </a:r>
            <a:br>
              <a:rPr lang="fr-FR" sz="2000" cap="none" dirty="0"/>
            </a:br>
            <a:r>
              <a:rPr lang="fr-FR" sz="2000" cap="none" dirty="0"/>
              <a:t>		</a:t>
            </a:r>
            <a:r>
              <a:rPr lang="fr-FR" sz="2000" cap="none" dirty="0">
                <a:hlinkClick r:id="rId2"/>
              </a:rPr>
              <a:t>https://federation.ffvl.fr/espace-aerien-0</a:t>
            </a:r>
            <a:r>
              <a:rPr lang="fr-FR" sz="2000" cap="none" dirty="0"/>
              <a:t> </a:t>
            </a:r>
            <a:br>
              <a:rPr lang="fr-FR" sz="2000" cap="none" dirty="0"/>
            </a:br>
            <a:br>
              <a:rPr lang="fr-FR" sz="2000" cap="none" dirty="0"/>
            </a:br>
            <a:r>
              <a:rPr lang="fr-FR" sz="2000" cap="none" dirty="0"/>
              <a:t>- les espaces sensibles :</a:t>
            </a:r>
            <a:br>
              <a:rPr lang="fr-FR" sz="2000" cap="none" dirty="0"/>
            </a:br>
            <a:r>
              <a:rPr lang="fr-FR" sz="2000" cap="none" dirty="0"/>
              <a:t>		</a:t>
            </a:r>
            <a:r>
              <a:rPr lang="fr-FR" sz="2000" cap="none" dirty="0">
                <a:hlinkClick r:id="rId3"/>
              </a:rPr>
              <a:t>https://federation.ffvl.fr/pages/environnement-parcs-nationaux</a:t>
            </a:r>
            <a:r>
              <a:rPr lang="fr-FR" sz="2000" cap="none" dirty="0"/>
              <a:t> </a:t>
            </a:r>
            <a:br>
              <a:rPr lang="fr-FR" sz="2000" cap="none" dirty="0"/>
            </a:br>
            <a:br>
              <a:rPr lang="fr-FR" sz="2000" cap="none" dirty="0"/>
            </a:br>
            <a:r>
              <a:rPr lang="fr-FR" sz="2000" cap="none" dirty="0"/>
              <a:t>- les rapaces :</a:t>
            </a:r>
            <a:br>
              <a:rPr lang="fr-FR" sz="2000" cap="none" dirty="0"/>
            </a:br>
            <a:r>
              <a:rPr lang="fr-FR" sz="2000" cap="none" dirty="0"/>
              <a:t>		</a:t>
            </a:r>
            <a:r>
              <a:rPr lang="fr-FR" sz="2000" cap="none" dirty="0">
                <a:hlinkClick r:id="rId4"/>
              </a:rPr>
              <a:t>https://parapente.ffvl.fr/harmonie-rapaces</a:t>
            </a:r>
            <a:r>
              <a:rPr lang="fr-FR" sz="2000" cap="none" dirty="0"/>
              <a:t> </a:t>
            </a:r>
            <a:br>
              <a:rPr lang="fr-FR" sz="2000" cap="none" dirty="0"/>
            </a:br>
            <a:br>
              <a:rPr lang="fr-FR" sz="2000" cap="none" dirty="0"/>
            </a:br>
            <a:endParaRPr lang="fr-FR" sz="2000" cap="none" dirty="0"/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E76FA5B8-9A5C-976E-B8C1-603E93870381}"/>
              </a:ext>
            </a:extLst>
          </p:cNvPr>
          <p:cNvSpPr txBox="1">
            <a:spLocks/>
          </p:cNvSpPr>
          <p:nvPr/>
        </p:nvSpPr>
        <p:spPr>
          <a:xfrm>
            <a:off x="1" y="-36663"/>
            <a:ext cx="7040880" cy="6485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0000" tIns="46800" rIns="90000" bIns="46800" rtlCol="0" anchor="ctr">
            <a:sp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/>
              <a:t>Où se documenter</a:t>
            </a:r>
          </a:p>
        </p:txBody>
      </p:sp>
    </p:spTree>
    <p:extLst>
      <p:ext uri="{BB962C8B-B14F-4D97-AF65-F5344CB8AC3E}">
        <p14:creationId xmlns:p14="http://schemas.microsoft.com/office/powerpoint/2010/main" val="36667327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1A51BB-23B0-9419-65A5-46652FECD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955" y="611849"/>
            <a:ext cx="11346426" cy="5877441"/>
          </a:xfrm>
        </p:spPr>
        <p:txBody>
          <a:bodyPr>
            <a:no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400" b="1" cap="none" dirty="0"/>
              <a:t>Service de l’information aéronautique : SIA</a:t>
            </a:r>
            <a:br>
              <a:rPr lang="fr-FR" sz="2400" b="1" cap="none" dirty="0"/>
            </a:br>
            <a:br>
              <a:rPr lang="fr-FR" sz="2400" b="1" cap="none" dirty="0"/>
            </a:br>
            <a:r>
              <a:rPr lang="fr-FR" sz="2000" cap="none" dirty="0">
                <a:hlinkClick r:id="rId2"/>
              </a:rPr>
              <a:t>https://www.Sia.Aviation-civile.Gouv.Fr/documents/htmlshow?F=dvd/eaip_30_dec_2021/FRANCE/home.Html</a:t>
            </a:r>
            <a:r>
              <a:rPr lang="fr-FR" sz="2000" cap="none" dirty="0"/>
              <a:t> </a:t>
            </a:r>
            <a:br>
              <a:rPr lang="fr-FR" sz="2000" cap="none" dirty="0"/>
            </a:br>
            <a:br>
              <a:rPr lang="fr-FR" sz="2000" cap="none" dirty="0"/>
            </a:br>
            <a:r>
              <a:rPr lang="fr-FR" sz="2000" cap="none" dirty="0"/>
              <a:t>Chaque pays a son propre site d’informations de vol : Suisse, Espagne, etc..</a:t>
            </a:r>
            <a:br>
              <a:rPr lang="fr-FR" sz="2000" cap="none" dirty="0"/>
            </a:br>
            <a:br>
              <a:rPr lang="fr-FR" sz="2000" cap="none" dirty="0"/>
            </a:br>
            <a:r>
              <a:rPr lang="fr-FR" sz="2000" cap="none" dirty="0"/>
              <a:t>On y trouve :</a:t>
            </a:r>
            <a:br>
              <a:rPr lang="fr-FR" sz="2000" cap="none" dirty="0"/>
            </a:br>
            <a:br>
              <a:rPr lang="fr-FR" sz="2000" cap="none" dirty="0"/>
            </a:br>
            <a:r>
              <a:rPr lang="fr-FR" sz="2000" cap="none" dirty="0"/>
              <a:t>- AIP : publications aéronautique</a:t>
            </a:r>
            <a:br>
              <a:rPr lang="fr-FR" sz="2000" cap="none" dirty="0"/>
            </a:br>
            <a:r>
              <a:rPr lang="fr-FR" sz="2000" cap="none" dirty="0"/>
              <a:t>- les sup AIP : compléments de publications </a:t>
            </a:r>
            <a:br>
              <a:rPr lang="fr-FR" sz="2000" cap="none" dirty="0"/>
            </a:br>
            <a:r>
              <a:rPr lang="fr-FR" sz="2000" cap="none" dirty="0"/>
              <a:t>- les activités « défense » : RTBA</a:t>
            </a:r>
            <a:br>
              <a:rPr lang="fr-FR" sz="2000" cap="none" dirty="0"/>
            </a:br>
            <a:r>
              <a:rPr lang="fr-FR" sz="2000" cap="none" dirty="0"/>
              <a:t>- les NOTAM : NOTification to AirMen</a:t>
            </a:r>
            <a:br>
              <a:rPr lang="fr-FR" sz="2000" cap="none" dirty="0"/>
            </a:br>
            <a:r>
              <a:rPr lang="fr-FR" sz="2000" cap="none" dirty="0"/>
              <a:t>- les cartes aériennes</a:t>
            </a:r>
            <a:br>
              <a:rPr lang="fr-FR" sz="2000" cap="none" dirty="0"/>
            </a:br>
            <a:r>
              <a:rPr lang="fr-FR" sz="2000" cap="none" dirty="0"/>
              <a:t>- les différentes zones</a:t>
            </a:r>
            <a:br>
              <a:rPr lang="fr-FR" sz="2000" cap="none" dirty="0"/>
            </a:br>
            <a:r>
              <a:rPr lang="fr-FR" sz="2000" cap="none" dirty="0"/>
              <a:t>- toutes les infos aéronautiques</a:t>
            </a: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E76FA5B8-9A5C-976E-B8C1-603E93870381}"/>
              </a:ext>
            </a:extLst>
          </p:cNvPr>
          <p:cNvSpPr txBox="1">
            <a:spLocks/>
          </p:cNvSpPr>
          <p:nvPr/>
        </p:nvSpPr>
        <p:spPr>
          <a:xfrm>
            <a:off x="1" y="-36663"/>
            <a:ext cx="7040880" cy="6485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0000" tIns="46800" rIns="90000" bIns="46800" rtlCol="0" anchor="ctr">
            <a:sp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/>
              <a:t>Où se documenter</a:t>
            </a:r>
          </a:p>
        </p:txBody>
      </p:sp>
    </p:spTree>
    <p:extLst>
      <p:ext uri="{BB962C8B-B14F-4D97-AF65-F5344CB8AC3E}">
        <p14:creationId xmlns:p14="http://schemas.microsoft.com/office/powerpoint/2010/main" val="24387821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1A51BB-23B0-9419-65A5-46652FECD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955" y="611849"/>
            <a:ext cx="11346426" cy="5877441"/>
          </a:xfrm>
        </p:spPr>
        <p:txBody>
          <a:bodyPr>
            <a:no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400" b="1" cap="none" dirty="0"/>
              <a:t>Géoportail : </a:t>
            </a:r>
            <a:br>
              <a:rPr lang="fr-FR" sz="2400" b="1" cap="none" dirty="0"/>
            </a:br>
            <a:br>
              <a:rPr lang="fr-FR" sz="2400" b="1" cap="none" dirty="0"/>
            </a:br>
            <a:r>
              <a:rPr lang="fr-FR" sz="2000" cap="none" dirty="0">
                <a:hlinkClick r:id="rId2"/>
              </a:rPr>
              <a:t>https://www.geoportail.gouv.fr/</a:t>
            </a:r>
            <a:r>
              <a:rPr lang="fr-FR" sz="2000" cap="none" dirty="0"/>
              <a:t> </a:t>
            </a:r>
            <a:br>
              <a:rPr lang="fr-FR" sz="2000" cap="none" dirty="0"/>
            </a:br>
            <a:br>
              <a:rPr lang="fr-FR" sz="2000" cap="none" dirty="0"/>
            </a:br>
            <a:br>
              <a:rPr lang="fr-FR" sz="2000" cap="none" dirty="0"/>
            </a:br>
            <a:r>
              <a:rPr lang="fr-FR" sz="2000" cap="none" dirty="0"/>
              <a:t>On y trouve :</a:t>
            </a:r>
            <a:br>
              <a:rPr lang="fr-FR" sz="2000" cap="none" dirty="0"/>
            </a:br>
            <a:br>
              <a:rPr lang="fr-FR" sz="2000" cap="none" dirty="0"/>
            </a:br>
            <a:r>
              <a:rPr lang="fr-FR" sz="2000" cap="none" dirty="0"/>
              <a:t>- Carte OACI VFR : moteur de recherche « OACI »</a:t>
            </a:r>
            <a:br>
              <a:rPr lang="fr-FR" sz="2000" cap="none" dirty="0"/>
            </a:br>
            <a:br>
              <a:rPr lang="fr-FR" sz="2000" cap="none" dirty="0"/>
            </a:br>
            <a:r>
              <a:rPr lang="fr-FR" sz="2000" cap="none" dirty="0"/>
              <a:t>- Légende de la carte OACI</a:t>
            </a:r>
            <a:br>
              <a:rPr lang="fr-FR" sz="2000" cap="none" dirty="0"/>
            </a:br>
            <a:br>
              <a:rPr lang="fr-FR" sz="2000" cap="none" dirty="0"/>
            </a:br>
            <a:r>
              <a:rPr lang="fr-FR" sz="2000" cap="none" dirty="0"/>
              <a:t>- &amp; Beaucoup d’autres fonds de cartes !</a:t>
            </a:r>
            <a:br>
              <a:rPr lang="fr-FR" sz="2000" cap="none" dirty="0"/>
            </a:br>
            <a:br>
              <a:rPr lang="fr-FR" sz="2000" cap="none" dirty="0"/>
            </a:br>
            <a:endParaRPr lang="fr-FR" sz="2000" cap="none" dirty="0"/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E76FA5B8-9A5C-976E-B8C1-603E93870381}"/>
              </a:ext>
            </a:extLst>
          </p:cNvPr>
          <p:cNvSpPr txBox="1">
            <a:spLocks/>
          </p:cNvSpPr>
          <p:nvPr/>
        </p:nvSpPr>
        <p:spPr>
          <a:xfrm>
            <a:off x="1" y="-36663"/>
            <a:ext cx="7040880" cy="6485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0000" tIns="46800" rIns="90000" bIns="46800" rtlCol="0" anchor="ctr">
            <a:sp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/>
              <a:t>Où se documenter</a:t>
            </a:r>
          </a:p>
        </p:txBody>
      </p:sp>
    </p:spTree>
    <p:extLst>
      <p:ext uri="{BB962C8B-B14F-4D97-AF65-F5344CB8AC3E}">
        <p14:creationId xmlns:p14="http://schemas.microsoft.com/office/powerpoint/2010/main" val="39811706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1A51BB-23B0-9419-65A5-46652FECD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955" y="611849"/>
            <a:ext cx="11346426" cy="5877441"/>
          </a:xfrm>
        </p:spPr>
        <p:txBody>
          <a:bodyPr>
            <a:no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400" b="1" cap="none" dirty="0"/>
              <a:t>Data.Gouv.fr : </a:t>
            </a:r>
            <a:br>
              <a:rPr lang="fr-FR" sz="2400" b="1" cap="none" dirty="0"/>
            </a:br>
            <a:br>
              <a:rPr lang="fr-FR" sz="2400" b="1" cap="none" dirty="0"/>
            </a:br>
            <a:r>
              <a:rPr lang="fr-FR" sz="2000" cap="none" dirty="0">
                <a:hlinkClick r:id="rId2"/>
              </a:rPr>
              <a:t>https://www.Data.Gouv.Fr/fr/datasets/cartographies-aeriennes-dediees-a-la-pratique-du-vol-libre/</a:t>
            </a:r>
            <a:r>
              <a:rPr lang="fr-FR" sz="2000" cap="none" dirty="0"/>
              <a:t> </a:t>
            </a:r>
            <a:br>
              <a:rPr lang="fr-FR" sz="2000" cap="none" dirty="0"/>
            </a:br>
            <a:br>
              <a:rPr lang="fr-FR" sz="2000" cap="none" dirty="0"/>
            </a:br>
            <a:br>
              <a:rPr lang="fr-FR" sz="2000" cap="none" dirty="0"/>
            </a:br>
            <a:r>
              <a:rPr lang="fr-FR" sz="2000" cap="none" dirty="0"/>
              <a:t>On y trouve :</a:t>
            </a:r>
            <a:br>
              <a:rPr lang="fr-FR" sz="2000" cap="none" dirty="0"/>
            </a:br>
            <a:br>
              <a:rPr lang="fr-FR" sz="2000" cap="none" dirty="0"/>
            </a:br>
            <a:r>
              <a:rPr lang="fr-FR" sz="2000" cap="none" dirty="0"/>
              <a:t>- Cartographies aériennes dédiées à la pratique du Vol-libre</a:t>
            </a:r>
            <a:br>
              <a:rPr lang="fr-FR" sz="2000" cap="none" dirty="0"/>
            </a:br>
            <a:br>
              <a:rPr lang="fr-FR" sz="2000" cap="none" dirty="0"/>
            </a:br>
            <a:r>
              <a:rPr lang="fr-FR" sz="2000" cap="none" dirty="0"/>
              <a:t>Ce jeu de données a été publié à l'initiative et sous la responsabilité de Pascal BAZILE.</a:t>
            </a: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E76FA5B8-9A5C-976E-B8C1-603E93870381}"/>
              </a:ext>
            </a:extLst>
          </p:cNvPr>
          <p:cNvSpPr txBox="1">
            <a:spLocks/>
          </p:cNvSpPr>
          <p:nvPr/>
        </p:nvSpPr>
        <p:spPr>
          <a:xfrm>
            <a:off x="1" y="-36663"/>
            <a:ext cx="7040880" cy="6485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0000" tIns="46800" rIns="90000" bIns="46800" rtlCol="0" anchor="ctr">
            <a:sp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/>
              <a:t>Où se documenter</a:t>
            </a:r>
          </a:p>
        </p:txBody>
      </p:sp>
    </p:spTree>
    <p:extLst>
      <p:ext uri="{BB962C8B-B14F-4D97-AF65-F5344CB8AC3E}">
        <p14:creationId xmlns:p14="http://schemas.microsoft.com/office/powerpoint/2010/main" val="22987017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1A51BB-23B0-9419-65A5-46652FECD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787" y="1132960"/>
            <a:ext cx="11346426" cy="4992538"/>
          </a:xfrm>
        </p:spPr>
        <p:txBody>
          <a:bodyPr>
            <a:no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400" b="1" cap="none" dirty="0"/>
              <a:t>Pascal Bazile : </a:t>
            </a:r>
            <a:br>
              <a:rPr lang="fr-FR" sz="2400" b="1" cap="none" dirty="0"/>
            </a:br>
            <a:br>
              <a:rPr lang="fr-FR" sz="2400" b="1" cap="none" dirty="0"/>
            </a:br>
            <a:r>
              <a:rPr lang="fr-FR" sz="2000" cap="none" dirty="0">
                <a:hlinkClick r:id="rId2"/>
              </a:rPr>
              <a:t>http://pascal.bazile.free.fr/paraglidingFolder/divers/GPS/OpenAir-Format/#content</a:t>
            </a:r>
            <a:br>
              <a:rPr lang="fr-FR" sz="2000" cap="none" dirty="0"/>
            </a:br>
            <a:br>
              <a:rPr lang="fr-FR" sz="2000" cap="none" dirty="0"/>
            </a:br>
            <a:br>
              <a:rPr lang="fr-FR" sz="2000" cap="none" dirty="0"/>
            </a:br>
            <a:r>
              <a:rPr lang="fr-FR" sz="2000" cap="none" dirty="0"/>
              <a:t>On y trouve :</a:t>
            </a:r>
            <a:br>
              <a:rPr lang="fr-FR" sz="2000" cap="none" dirty="0"/>
            </a:br>
            <a:br>
              <a:rPr lang="fr-FR" sz="2000" cap="none" dirty="0"/>
            </a:br>
            <a:r>
              <a:rPr lang="fr-FR" sz="2000" cap="none" dirty="0"/>
              <a:t>- Cartographies aériennes dédiées à la pratique du Vol-libre</a:t>
            </a:r>
            <a:br>
              <a:rPr lang="fr-FR" sz="2000" cap="none" dirty="0"/>
            </a:br>
            <a:br>
              <a:rPr lang="fr-FR" sz="2000" cap="none" dirty="0"/>
            </a:br>
            <a:r>
              <a:rPr lang="fr-FR" sz="2000" cap="none" dirty="0"/>
              <a:t>- Beaucoup de data téléchargeables</a:t>
            </a:r>
            <a:br>
              <a:rPr lang="fr-FR" sz="2000" cap="none" dirty="0"/>
            </a:br>
            <a:br>
              <a:rPr lang="fr-FR" sz="2000" cap="none" dirty="0"/>
            </a:br>
            <a:r>
              <a:rPr lang="fr-FR" sz="2000" cap="none" dirty="0"/>
              <a:t>- Permet de télécharger et insérer les espaces aériens &amp; zones en 3D sur Google </a:t>
            </a:r>
            <a:r>
              <a:rPr lang="fr-FR" sz="2000" cap="none" dirty="0" err="1"/>
              <a:t>Earth</a:t>
            </a:r>
            <a:br>
              <a:rPr lang="fr-FR" sz="2000" cap="none" dirty="0"/>
            </a:br>
            <a:br>
              <a:rPr lang="fr-FR" sz="2000" cap="none" dirty="0"/>
            </a:br>
            <a:endParaRPr lang="fr-FR" sz="2000" cap="none" dirty="0"/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E76FA5B8-9A5C-976E-B8C1-603E93870381}"/>
              </a:ext>
            </a:extLst>
          </p:cNvPr>
          <p:cNvSpPr txBox="1">
            <a:spLocks/>
          </p:cNvSpPr>
          <p:nvPr/>
        </p:nvSpPr>
        <p:spPr>
          <a:xfrm>
            <a:off x="1" y="-36663"/>
            <a:ext cx="7040880" cy="6485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0000" tIns="46800" rIns="90000" bIns="46800" rtlCol="0" anchor="ctr">
            <a:sp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/>
              <a:t>Où se documenter</a:t>
            </a:r>
          </a:p>
        </p:txBody>
      </p:sp>
    </p:spTree>
    <p:extLst>
      <p:ext uri="{BB962C8B-B14F-4D97-AF65-F5344CB8AC3E}">
        <p14:creationId xmlns:p14="http://schemas.microsoft.com/office/powerpoint/2010/main" val="27739784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1A51BB-23B0-9419-65A5-46652FECD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787" y="1132960"/>
            <a:ext cx="11346426" cy="4992538"/>
          </a:xfrm>
        </p:spPr>
        <p:txBody>
          <a:bodyPr>
            <a:no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400" b="1" cap="none" dirty="0"/>
              <a:t>Site qui centralise les données (présenté par Zoé) : </a:t>
            </a:r>
            <a:br>
              <a:rPr lang="fr-FR" sz="2400" b="1" cap="none" dirty="0"/>
            </a:br>
            <a:br>
              <a:rPr lang="fr-FR" sz="2400" b="1" cap="none" dirty="0"/>
            </a:br>
            <a:r>
              <a:rPr lang="fr-FR" sz="2000" cap="none" dirty="0">
                <a:hlinkClick r:id="rId2"/>
              </a:rPr>
              <a:t>https://airspace.xcontest.org/</a:t>
            </a:r>
            <a:r>
              <a:rPr lang="fr-FR" sz="2000" cap="none" dirty="0"/>
              <a:t> </a:t>
            </a:r>
            <a:br>
              <a:rPr lang="fr-FR" sz="2000" cap="none" dirty="0"/>
            </a:br>
            <a:br>
              <a:rPr lang="fr-FR" sz="2000" cap="none" dirty="0"/>
            </a:br>
            <a:r>
              <a:rPr lang="fr-FR" sz="2000" cap="none" dirty="0"/>
              <a:t>Ce site intègre les données (espaces aériens, zones, NOTAM, etc.) à partir de différentes sources d’informations, pas toutes « officielles ».</a:t>
            </a:r>
            <a:br>
              <a:rPr lang="fr-FR" sz="2000" cap="none" dirty="0"/>
            </a:br>
            <a:br>
              <a:rPr lang="fr-FR" sz="2000" cap="none" dirty="0"/>
            </a:br>
            <a:r>
              <a:rPr lang="fr-FR" sz="2000" cap="none" dirty="0"/>
              <a:t>Voici leur présentation : </a:t>
            </a:r>
            <a:br>
              <a:rPr lang="fr-FR" sz="2000" cap="none" dirty="0"/>
            </a:br>
            <a:br>
              <a:rPr lang="fr-FR" sz="2000" cap="none" dirty="0"/>
            </a:br>
            <a:r>
              <a:rPr lang="fr-FR" sz="2000" cap="none" dirty="0">
                <a:hlinkClick r:id="rId3"/>
              </a:rPr>
              <a:t>https://airspace.xcontest.org/app/about</a:t>
            </a:r>
            <a:r>
              <a:rPr lang="fr-FR" sz="2000" cap="none" dirty="0"/>
              <a:t> </a:t>
            </a:r>
            <a:br>
              <a:rPr lang="fr-FR" sz="2000" cap="none" dirty="0"/>
            </a:br>
            <a:br>
              <a:rPr lang="fr-FR" sz="2000" cap="none" dirty="0"/>
            </a:br>
            <a:r>
              <a:rPr lang="fr-FR" sz="2000" cap="none" dirty="0"/>
              <a:t>Intéressant car simple d’utilisation et évite la recherche fastidieuse des informations de vol.</a:t>
            </a:r>
            <a:br>
              <a:rPr lang="fr-FR" sz="2000" cap="none" dirty="0"/>
            </a:br>
            <a:endParaRPr lang="fr-FR" sz="2000" cap="none" dirty="0"/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E76FA5B8-9A5C-976E-B8C1-603E93870381}"/>
              </a:ext>
            </a:extLst>
          </p:cNvPr>
          <p:cNvSpPr txBox="1">
            <a:spLocks/>
          </p:cNvSpPr>
          <p:nvPr/>
        </p:nvSpPr>
        <p:spPr>
          <a:xfrm>
            <a:off x="1" y="-36663"/>
            <a:ext cx="7040880" cy="6485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0000" tIns="46800" rIns="90000" bIns="46800" rtlCol="0" anchor="ctr">
            <a:sp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/>
              <a:t>Où se documenter</a:t>
            </a:r>
          </a:p>
        </p:txBody>
      </p:sp>
    </p:spTree>
    <p:extLst>
      <p:ext uri="{BB962C8B-B14F-4D97-AF65-F5344CB8AC3E}">
        <p14:creationId xmlns:p14="http://schemas.microsoft.com/office/powerpoint/2010/main" val="36824216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42372C6A-8149-DAF5-EC7C-C39BE2E513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0059" y="1815690"/>
            <a:ext cx="9745332" cy="462361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6D686C8-3B54-9A7E-E489-DAF74DD26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93" y="308623"/>
            <a:ext cx="4428562" cy="1507067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/>
              <a:t>Merci !</a:t>
            </a:r>
          </a:p>
        </p:txBody>
      </p:sp>
    </p:spTree>
    <p:extLst>
      <p:ext uri="{BB962C8B-B14F-4D97-AF65-F5344CB8AC3E}">
        <p14:creationId xmlns:p14="http://schemas.microsoft.com/office/powerpoint/2010/main" val="1110804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72DD1A72-A098-8EE4-9190-6157CECF8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652" y="656662"/>
            <a:ext cx="8392696" cy="610637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8A67CE0-B389-53CF-0A6B-CD113ADB2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362627" cy="65666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fr-FR" cap="none" dirty="0">
                <a:solidFill>
                  <a:schemeClr val="bg2">
                    <a:lumMod val="75000"/>
                  </a:schemeClr>
                </a:solidFill>
              </a:rPr>
              <a:t>Carte Aérienne (OACI)</a:t>
            </a:r>
          </a:p>
        </p:txBody>
      </p:sp>
    </p:spTree>
    <p:extLst>
      <p:ext uri="{BB962C8B-B14F-4D97-AF65-F5344CB8AC3E}">
        <p14:creationId xmlns:p14="http://schemas.microsoft.com/office/powerpoint/2010/main" val="1625180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1DAF164-9A4F-D048-66C1-A56B254CD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347" y="0"/>
            <a:ext cx="8567307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8A67CE0-B389-53CF-0A6B-CD113ADB2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362627" cy="65666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fr-FR" cap="none" dirty="0">
                <a:solidFill>
                  <a:schemeClr val="bg2">
                    <a:lumMod val="75000"/>
                  </a:schemeClr>
                </a:solidFill>
              </a:rPr>
              <a:t>Carte Aérienne (OACI)</a:t>
            </a:r>
          </a:p>
        </p:txBody>
      </p:sp>
    </p:spTree>
    <p:extLst>
      <p:ext uri="{BB962C8B-B14F-4D97-AF65-F5344CB8AC3E}">
        <p14:creationId xmlns:p14="http://schemas.microsoft.com/office/powerpoint/2010/main" val="735200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A67CE0-B389-53CF-0A6B-CD113ADB2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362627" cy="65666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fr-FR" cap="none" dirty="0">
                <a:solidFill>
                  <a:schemeClr val="bg2">
                    <a:lumMod val="75000"/>
                  </a:schemeClr>
                </a:solidFill>
              </a:rPr>
              <a:t>Carte Aérienne (OACI)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3F7AE87-461C-762E-28AE-749ED7105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750" y="1957092"/>
            <a:ext cx="9904499" cy="263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83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4666F52-7352-37E0-2B2A-ADEAE3EB7B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3001" y="189000"/>
            <a:ext cx="8585998" cy="6480000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8A67CE0-B389-53CF-0A6B-CD113ADB2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362627" cy="65666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fr-FR" cap="none" dirty="0">
                <a:solidFill>
                  <a:schemeClr val="bg2">
                    <a:lumMod val="75000"/>
                  </a:schemeClr>
                </a:solidFill>
              </a:rPr>
              <a:t>Carte Aérienne (OACI)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BD96403-2C94-C83E-6086-07B7BDAA8315}"/>
              </a:ext>
            </a:extLst>
          </p:cNvPr>
          <p:cNvSpPr/>
          <p:nvPr/>
        </p:nvSpPr>
        <p:spPr>
          <a:xfrm>
            <a:off x="5122607" y="3429000"/>
            <a:ext cx="1101212" cy="94635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8C37CCA-E29F-E4D9-6D38-FB026516F27A}"/>
              </a:ext>
            </a:extLst>
          </p:cNvPr>
          <p:cNvSpPr/>
          <p:nvPr/>
        </p:nvSpPr>
        <p:spPr>
          <a:xfrm>
            <a:off x="4570068" y="1644488"/>
            <a:ext cx="1259940" cy="946355"/>
          </a:xfrm>
          <a:prstGeom prst="ellipse">
            <a:avLst/>
          </a:prstGeom>
          <a:noFill/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8EAB7E8-BCBE-5063-58A8-6294E4CB16ED}"/>
              </a:ext>
            </a:extLst>
          </p:cNvPr>
          <p:cNvSpPr/>
          <p:nvPr/>
        </p:nvSpPr>
        <p:spPr>
          <a:xfrm>
            <a:off x="3085918" y="3842703"/>
            <a:ext cx="1101212" cy="946355"/>
          </a:xfrm>
          <a:prstGeom prst="ellipse">
            <a:avLst/>
          </a:prstGeom>
          <a:noFill/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44C6E51-AF6F-2254-FA2B-79E88F099330}"/>
              </a:ext>
            </a:extLst>
          </p:cNvPr>
          <p:cNvSpPr/>
          <p:nvPr/>
        </p:nvSpPr>
        <p:spPr>
          <a:xfrm>
            <a:off x="7470428" y="3428999"/>
            <a:ext cx="1101212" cy="94635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9D1A06F-3A9D-A051-3002-0A785B1B857B}"/>
              </a:ext>
            </a:extLst>
          </p:cNvPr>
          <p:cNvSpPr/>
          <p:nvPr/>
        </p:nvSpPr>
        <p:spPr>
          <a:xfrm>
            <a:off x="8021034" y="1034845"/>
            <a:ext cx="1101212" cy="94635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539FD34-E412-4B3B-8043-F686363807B0}"/>
              </a:ext>
            </a:extLst>
          </p:cNvPr>
          <p:cNvSpPr/>
          <p:nvPr/>
        </p:nvSpPr>
        <p:spPr>
          <a:xfrm>
            <a:off x="7519588" y="189000"/>
            <a:ext cx="1101212" cy="75134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93F3107-CC1A-3572-D7ED-CB26729BEBE9}"/>
              </a:ext>
            </a:extLst>
          </p:cNvPr>
          <p:cNvSpPr/>
          <p:nvPr/>
        </p:nvSpPr>
        <p:spPr>
          <a:xfrm>
            <a:off x="8994429" y="189000"/>
            <a:ext cx="771833" cy="5978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2F98367-0B58-A77D-82F3-3CC46FEFD91A}"/>
              </a:ext>
            </a:extLst>
          </p:cNvPr>
          <p:cNvSpPr/>
          <p:nvPr/>
        </p:nvSpPr>
        <p:spPr>
          <a:xfrm>
            <a:off x="3636524" y="5776884"/>
            <a:ext cx="1101212" cy="946355"/>
          </a:xfrm>
          <a:prstGeom prst="ellipse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A038545-F5B5-12CB-986A-DF7830250F71}"/>
              </a:ext>
            </a:extLst>
          </p:cNvPr>
          <p:cNvSpPr/>
          <p:nvPr/>
        </p:nvSpPr>
        <p:spPr>
          <a:xfrm>
            <a:off x="8717037" y="3582491"/>
            <a:ext cx="937192" cy="709287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910AD44-E576-6C83-6488-9DAF58615535}"/>
              </a:ext>
            </a:extLst>
          </p:cNvPr>
          <p:cNvSpPr/>
          <p:nvPr/>
        </p:nvSpPr>
        <p:spPr>
          <a:xfrm>
            <a:off x="5944340" y="4375354"/>
            <a:ext cx="1101212" cy="946355"/>
          </a:xfrm>
          <a:prstGeom prst="ellipse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5BC4B37-5583-35ED-900A-663DC7BEC0B1}"/>
              </a:ext>
            </a:extLst>
          </p:cNvPr>
          <p:cNvSpPr/>
          <p:nvPr/>
        </p:nvSpPr>
        <p:spPr>
          <a:xfrm>
            <a:off x="2606594" y="1941872"/>
            <a:ext cx="724087" cy="7869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67BEE20-DDE3-5A69-27A2-06EA682B9640}"/>
              </a:ext>
            </a:extLst>
          </p:cNvPr>
          <p:cNvSpPr/>
          <p:nvPr/>
        </p:nvSpPr>
        <p:spPr>
          <a:xfrm>
            <a:off x="5673213" y="752232"/>
            <a:ext cx="1465006" cy="946355"/>
          </a:xfrm>
          <a:prstGeom prst="ellipse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5F5B41CF-8C34-3F1B-8044-21727DE60E51}"/>
              </a:ext>
            </a:extLst>
          </p:cNvPr>
          <p:cNvSpPr/>
          <p:nvPr/>
        </p:nvSpPr>
        <p:spPr>
          <a:xfrm>
            <a:off x="8258698" y="2388144"/>
            <a:ext cx="1395531" cy="946355"/>
          </a:xfrm>
          <a:prstGeom prst="ellipse">
            <a:avLst/>
          </a:prstGeom>
          <a:noFill/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6519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9" grpId="0" animBg="1"/>
      <p:bldP spid="10" grpId="0" animBg="1"/>
      <p:bldP spid="11" grpId="0" animBg="1"/>
      <p:bldP spid="3" grpId="0" animBg="1"/>
      <p:bldP spid="4" grpId="0" animBg="1"/>
      <p:bldP spid="6" grpId="0" animBg="1"/>
      <p:bldP spid="7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1AD978-CCB3-9BA8-BFF7-71BB376C3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62C80FA-3359-3A16-1F55-336187D2A0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49"/>
          <a:stretch/>
        </p:blipFill>
        <p:spPr>
          <a:xfrm>
            <a:off x="845325" y="189000"/>
            <a:ext cx="10501351" cy="6480000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746850B-A643-3985-BECD-7C4F4CAB5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-35572"/>
            <a:ext cx="8268929" cy="64633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fr-FR" sz="3600" dirty="0"/>
              <a:t>Coupe verticale de l’espace aérien</a:t>
            </a:r>
          </a:p>
        </p:txBody>
      </p:sp>
    </p:spTree>
    <p:extLst>
      <p:ext uri="{BB962C8B-B14F-4D97-AF65-F5344CB8AC3E}">
        <p14:creationId xmlns:p14="http://schemas.microsoft.com/office/powerpoint/2010/main" val="2581641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C71037F-03E9-A673-05D9-DF037AE21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127" y="189000"/>
            <a:ext cx="9793747" cy="6480000"/>
          </a:xfrm>
          <a:prstGeom prst="rect">
            <a:avLst/>
          </a:prstGeom>
        </p:spPr>
      </p:pic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96133202-51D3-72D1-1E90-3C1A99AD5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-35572"/>
            <a:ext cx="1199126" cy="64633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fr-FR" sz="3600" dirty="0"/>
              <a:t>CTR</a:t>
            </a:r>
          </a:p>
        </p:txBody>
      </p:sp>
    </p:spTree>
    <p:extLst>
      <p:ext uri="{BB962C8B-B14F-4D97-AF65-F5344CB8AC3E}">
        <p14:creationId xmlns:p14="http://schemas.microsoft.com/office/powerpoint/2010/main" val="3371448695"/>
      </p:ext>
    </p:extLst>
  </p:cSld>
  <p:clrMapOvr>
    <a:masterClrMapping/>
  </p:clrMapOvr>
</p:sld>
</file>

<file path=ppt/theme/theme1.xml><?xml version="1.0" encoding="utf-8"?>
<a:theme xmlns:a="http://schemas.openxmlformats.org/drawingml/2006/main" name="Secteur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355</TotalTime>
  <Words>1169</Words>
  <Application>Microsoft Office PowerPoint</Application>
  <PresentationFormat>Grand écran</PresentationFormat>
  <Paragraphs>106</Paragraphs>
  <Slides>38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42" baseType="lpstr">
      <vt:lpstr>Century Gothic</vt:lpstr>
      <vt:lpstr>Courier New</vt:lpstr>
      <vt:lpstr>Wingdings 3</vt:lpstr>
      <vt:lpstr>Secteur</vt:lpstr>
      <vt:lpstr>LA CARTO</vt:lpstr>
      <vt:lpstr>En parapente, on vole à vue (vol VFR)</vt:lpstr>
      <vt:lpstr>Unités altimétriques  • valeurs altimétriques en pieds (ft)  – un pied = 0,3 m  – 1000 ft = 300 m  – 1000 m = 3333 ft  • Altitude : référentiel niveau de la mer (QNH) :   AMSL (par défaut) - altitude exprimée en ft  • Hauteur : référentiel niveau du sol (QFE) :   ASFC ou AGL ou AAL - exprimée en ft   • Niveau de vol (FL) : référentiel pression standard au 1013 hPa  exprimé en centaine de ft (x 100 ft) </vt:lpstr>
      <vt:lpstr>Carte Aérienne (OACI)</vt:lpstr>
      <vt:lpstr>Carte Aérienne (OACI)</vt:lpstr>
      <vt:lpstr>Carte Aérienne (OACI)</vt:lpstr>
      <vt:lpstr>Carte Aérienne (OACI)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Espace aérien interdit et très surveillé ex. P14 du sol à 4000 ft  (1250 m) d’altitude</vt:lpstr>
      <vt:lpstr>Pénétration selon conditions définies voir NOTAM</vt:lpstr>
      <vt:lpstr> Espace aérien présentant des risques pendant des périodes connues Conditions de pénétrations consultables sur l’AIP</vt:lpstr>
      <vt:lpstr>Ces trois statuts (P, R et D) peuvent être affectés, à titre temporaire, à certaines zones.  Communication par NOTAM2 et/ou AIP.</vt:lpstr>
      <vt:lpstr>Concerne plus particulièrement les parcs nationaux, les réserves naturelles et certaines zones distinctives  (ex: Bulles de quiétude d’oiseaux).  L’ENR 5.6 de l’AIP décrit ces espaces et leurs limites verticales de survol (1000 ft (300 m) sauf indication contraire).</vt:lpstr>
      <vt:lpstr>Dans certaines parties d'espace aérien de classe E ou G, désignées par l'autorité compétence, il peut être exigé une écoute permanente des communications vocales air-sol et l'établissement de communications bilatérales.</vt:lpstr>
      <vt:lpstr>Tous les vols effectués dans un espace aérien désigné TMZ emportent et utilisent des transpondeurs SSR capables de fonctionner en mode A et C ou en mode S.</vt:lpstr>
      <vt:lpstr>Réseaux Transit Basse Altitude Entrainements militaires des avions de chasse</vt:lpstr>
      <vt:lpstr>Hauteur de Survol : 1000 ft (300 m)</vt:lpstr>
      <vt:lpstr>Voltige Ballon Largage Para Planeur / Treuil Aéromodélisme …</vt:lpstr>
      <vt:lpstr>Appli de vol :  Les zones et espaces aériens sont reportés sur la plupart des applications / GPS / Varios dédiées au vol libre : Syride, Xctract, SeeYou, Spotair, … avec possibilité de paramétrer des alertes sonores et visuelles lorsque l’on s’en approche.   Attention toutefois à ne pas surcharger les cartes et aux potentielles erreurs de zones et espaces aériens.</vt:lpstr>
      <vt:lpstr>FFVL :  On y trouve :  - les espaces aériens :   https://federation.ffvl.fr/espace-aerien-0   - les espaces sensibles :   https://federation.ffvl.fr/pages/environnement-parcs-nationaux   - les rapaces :   https://parapente.ffvl.fr/harmonie-rapaces   </vt:lpstr>
      <vt:lpstr>Service de l’information aéronautique : SIA  https://www.Sia.Aviation-civile.Gouv.Fr/documents/htmlshow?F=dvd/eaip_30_dec_2021/FRANCE/home.Html   Chaque pays a son propre site d’informations de vol : Suisse, Espagne, etc..  On y trouve :  - AIP : publications aéronautique - les sup AIP : compléments de publications  - les activités « défense » : RTBA - les NOTAM : NOTification to AirMen - les cartes aériennes - les différentes zones - toutes les infos aéronautiques</vt:lpstr>
      <vt:lpstr>Géoportail :   https://www.geoportail.gouv.fr/    On y trouve :  - Carte OACI VFR : moteur de recherche « OACI »  - Légende de la carte OACI  - &amp; Beaucoup d’autres fonds de cartes !  </vt:lpstr>
      <vt:lpstr>Data.Gouv.fr :   https://www.Data.Gouv.Fr/fr/datasets/cartographies-aeriennes-dediees-a-la-pratique-du-vol-libre/    On y trouve :  - Cartographies aériennes dédiées à la pratique du Vol-libre  Ce jeu de données a été publié à l'initiative et sous la responsabilité de Pascal BAZILE.</vt:lpstr>
      <vt:lpstr>Pascal Bazile :   http://pascal.bazile.free.fr/paraglidingFolder/divers/GPS/OpenAir-Format/#content   On y trouve :  - Cartographies aériennes dédiées à la pratique du Vol-libre  - Beaucoup de data téléchargeables  - Permet de télécharger et insérer les espaces aériens &amp; zones en 3D sur Google Earth  </vt:lpstr>
      <vt:lpstr>Site qui centralise les données (présenté par Zoé) :   https://airspace.xcontest.org/   Ce site intègre les données (espaces aériens, zones, NOTAM, etc.) à partir de différentes sources d’informations, pas toutes « officielles ».  Voici leur présentation :   https://airspace.xcontest.org/app/about   Intéressant car simple d’utilisation et évite la recherche fastidieuse des informations de vol. </vt:lpstr>
      <vt:lpstr>Merci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CARTO</dc:title>
  <dc:creator>Ludovic PERRIN</dc:creator>
  <cp:lastModifiedBy>Ludovic PERRIN</cp:lastModifiedBy>
  <cp:revision>11</cp:revision>
  <dcterms:created xsi:type="dcterms:W3CDTF">2024-04-03T06:29:17Z</dcterms:created>
  <dcterms:modified xsi:type="dcterms:W3CDTF">2024-04-03T21:40:40Z</dcterms:modified>
</cp:coreProperties>
</file>